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366" r:id="rId2"/>
    <p:sldId id="396" r:id="rId3"/>
    <p:sldId id="413" r:id="rId4"/>
    <p:sldId id="387" r:id="rId5"/>
    <p:sldId id="421" r:id="rId6"/>
    <p:sldId id="444" r:id="rId7"/>
    <p:sldId id="445" r:id="rId8"/>
    <p:sldId id="446" r:id="rId9"/>
    <p:sldId id="402" r:id="rId10"/>
    <p:sldId id="440" r:id="rId11"/>
    <p:sldId id="437" r:id="rId12"/>
    <p:sldId id="439" r:id="rId13"/>
    <p:sldId id="404" r:id="rId14"/>
    <p:sldId id="422" r:id="rId15"/>
    <p:sldId id="423" r:id="rId16"/>
    <p:sldId id="438" r:id="rId17"/>
    <p:sldId id="441" r:id="rId18"/>
    <p:sldId id="415" r:id="rId19"/>
    <p:sldId id="416" r:id="rId20"/>
    <p:sldId id="447" r:id="rId21"/>
    <p:sldId id="424" r:id="rId22"/>
    <p:sldId id="420" r:id="rId23"/>
    <p:sldId id="418" r:id="rId24"/>
    <p:sldId id="436" r:id="rId25"/>
    <p:sldId id="419" r:id="rId26"/>
    <p:sldId id="417" r:id="rId27"/>
    <p:sldId id="409" r:id="rId28"/>
    <p:sldId id="411" r:id="rId29"/>
    <p:sldId id="414" r:id="rId30"/>
    <p:sldId id="410" r:id="rId31"/>
    <p:sldId id="460" r:id="rId32"/>
    <p:sldId id="405" r:id="rId33"/>
    <p:sldId id="425" r:id="rId34"/>
    <p:sldId id="397" r:id="rId35"/>
    <p:sldId id="434" r:id="rId36"/>
    <p:sldId id="426" r:id="rId37"/>
    <p:sldId id="398" r:id="rId38"/>
    <p:sldId id="427" r:id="rId39"/>
    <p:sldId id="428" r:id="rId40"/>
    <p:sldId id="435" r:id="rId41"/>
    <p:sldId id="454" r:id="rId42"/>
    <p:sldId id="453" r:id="rId43"/>
    <p:sldId id="465" r:id="rId44"/>
    <p:sldId id="449" r:id="rId45"/>
    <p:sldId id="451" r:id="rId46"/>
    <p:sldId id="461" r:id="rId47"/>
    <p:sldId id="466" r:id="rId48"/>
    <p:sldId id="401" r:id="rId49"/>
    <p:sldId id="400" r:id="rId50"/>
    <p:sldId id="455" r:id="rId51"/>
    <p:sldId id="456" r:id="rId52"/>
    <p:sldId id="457" r:id="rId53"/>
    <p:sldId id="458" r:id="rId54"/>
    <p:sldId id="468" r:id="rId55"/>
    <p:sldId id="469" r:id="rId56"/>
    <p:sldId id="470" r:id="rId57"/>
    <p:sldId id="473" r:id="rId58"/>
    <p:sldId id="443" r:id="rId59"/>
    <p:sldId id="463" r:id="rId60"/>
    <p:sldId id="474" r:id="rId61"/>
    <p:sldId id="467" r:id="rId62"/>
    <p:sldId id="462" r:id="rId63"/>
    <p:sldId id="475" r:id="rId64"/>
    <p:sldId id="476" r:id="rId65"/>
    <p:sldId id="464" r:id="rId66"/>
    <p:sldId id="442" r:id="rId67"/>
    <p:sldId id="429" r:id="rId68"/>
    <p:sldId id="430" r:id="rId69"/>
    <p:sldId id="431" r:id="rId70"/>
    <p:sldId id="432" r:id="rId71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515"/>
    <a:srgbClr val="F5F7F9"/>
    <a:srgbClr val="1E1E1E"/>
    <a:srgbClr val="FFFBFA"/>
    <a:srgbClr val="000019"/>
    <a:srgbClr val="FEFDFB"/>
    <a:srgbClr val="FFF2E6"/>
    <a:srgbClr val="FEF6E5"/>
    <a:srgbClr val="F01B22"/>
    <a:srgbClr val="FF7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7"/>
    <p:restoredTop sz="85879"/>
  </p:normalViewPr>
  <p:slideViewPr>
    <p:cSldViewPr snapToGrid="0" snapToObjects="1">
      <p:cViewPr varScale="1">
        <p:scale>
          <a:sx n="100" d="100"/>
          <a:sy n="100" d="100"/>
        </p:scale>
        <p:origin x="1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01BE-FD1E-2D48-A31D-6857B67BE880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6E88-44FD-0847-AC17-25D860C8568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0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73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03021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FR" dirty="0"/>
              <a:t>gplot2 = big revolution</a:t>
            </a:r>
          </a:p>
          <a:p>
            <a:r>
              <a:rPr lang="en-FR" dirty="0"/>
              <a:t>Everybody in the world of dataviz knows it</a:t>
            </a:r>
          </a:p>
          <a:p>
            <a:r>
              <a:rPr lang="en-FR" dirty="0"/>
              <a:t>Python tried to mimick it</a:t>
            </a:r>
          </a:p>
          <a:p>
            <a:r>
              <a:rPr lang="en-FR" dirty="0"/>
              <a:t>Even Javascript tried to mimick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60557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9558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056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Briefly explain what the chart says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9655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49330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15964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Define what an interactive chart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8685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FR" dirty="0"/>
              <a:t>e pas dire je vais vous apprendre a faire un site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820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ON est plus dans R!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027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I’m yan</a:t>
            </a:r>
          </a:p>
          <a:p>
            <a:r>
              <a:rPr lang="en-FR" dirty="0"/>
              <a:t>J’ai bosse dans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00435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  <a:p>
            <a:endParaRPr lang="en-FR" dirty="0"/>
          </a:p>
          <a:p>
            <a:r>
              <a:rPr lang="en-GB" dirty="0"/>
              <a:t>W</a:t>
            </a:r>
            <a:r>
              <a:rPr lang="en-FR" dirty="0"/>
              <a:t>rapper = Encapsuler</a:t>
            </a:r>
          </a:p>
          <a:p>
            <a:r>
              <a:rPr lang="en-FR" dirty="0"/>
              <a:t>Highlighter = Mettre en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7001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8973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22074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well that 3 types of bridges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74379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5662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Improve the diapo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17012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Improve the diapo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69811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Improve the diapo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82380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Improve the diapo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17752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are about 200 devs working on the Frontend of DataDog</a:t>
            </a:r>
          </a:p>
          <a:p>
            <a:r>
              <a:rPr lang="en-FR" dirty="0"/>
              <a:t>More than 1500 devs including the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034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Poster is avail on the web!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9700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are about 200 devs working on the Frontend of DataDog</a:t>
            </a:r>
          </a:p>
          <a:p>
            <a:r>
              <a:rPr lang="en-FR" dirty="0"/>
              <a:t>More than 1500 devs including the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49407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Note: Say that the Python ecosystem has the equivalent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6649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71743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3755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024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Finish by thanking organizers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70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455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547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6788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Talk about academia</a:t>
            </a:r>
          </a:p>
          <a:p>
            <a:r>
              <a:rPr lang="en-FR" dirty="0"/>
              <a:t>Et Gratuit!!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6291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1995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6777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0257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8249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FC95-0079-4A14-530D-B4816BD18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B73C7-D36F-EB22-FE1E-8E01222E6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D8BE-93B7-3846-CF01-FDCCFF7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BFB0-4B72-0D53-1C07-AD1B7B51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AE67-7912-79B7-5C61-70D8CC33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707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0325-618F-D8B7-DB13-4EE59EAB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4BE57-9888-B1C0-6407-02BC1504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CF16-6FD0-A888-7834-63135AB3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E810-E626-CC2A-ABA3-3061C5A4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7224-95EC-BAD0-0704-A60AE058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672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040EF-011B-A404-7095-2A7D044AE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53997-0BB4-DCCB-021E-ADFB65752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141C-3055-D8EF-44EB-912AF06C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8C8F-840C-6422-7A26-EEBBDD61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83B-8413-C528-9CFB-97B1F4F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418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E463-0C5B-5DDF-4C36-32EEBFBC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4536-CDCD-94F9-10B4-8D99B028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60D9-A1A6-F29C-1FE6-EBC4C65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098A-68DD-D318-DEA0-C867162A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2FA0-8DE7-7D78-30A7-53E51351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720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970F-7BEC-A0EF-62C2-16DBDC6E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0A56-74DE-328E-6EEC-927EEB45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299A-DA0E-6C6D-3415-52C9766F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C405-4938-38D3-B7FC-3457B5FD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9350-5EBA-354A-3953-5F440F78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155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D3FF-9E2A-47EB-3184-1DDAA856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8811-FCB8-B773-45F1-DE33FBFEE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27E7-1A61-21C7-710F-5C351207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A5DC1-E22F-5264-18F8-D4CD9918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1AD0-5CF4-3587-9CDD-C975754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051AE-9F4D-2A30-8732-5CA066C2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216-CADD-3151-8343-B003D553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9E8-108F-F3D2-1F38-765C41962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12E38-9D0D-EFED-A527-5AE4DAF91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1F22D-1FB0-85C7-3AB3-987F087F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345B-06CA-893D-AADC-924E9A61F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AA97-828D-C734-DD36-6B711633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77CEC-D605-D875-DE4A-CB18404F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D9139-F707-4061-7FA5-4AA6028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694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98FC-504F-F6EB-8A7D-BCC2FF94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B2CB-DB77-D4AF-6D4B-4876BE4F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9391-4CFB-4D52-F987-AFC1B3F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6885-C9C0-7B13-4C01-4F7E4AFA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666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9108C-FEFF-239E-2D3C-807ED760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4CD0B-A1AD-A59F-86DD-E09FF624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09CA-C64E-5F58-52E9-18DACB35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369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F33C-4E49-762D-42CC-70322AAB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8EA6-ADB9-C808-A72A-8E2F91EE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0017-EE0D-5981-105C-68AE9BFE4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0A0C-D0C7-AC6B-A23B-0563116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0FE1-EFCC-2C06-18E7-1E26D328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79472-D173-A533-A69B-0049D4B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095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5A00-2072-9611-547F-CEF0624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65CE8-EAA0-8EBC-C45B-F9ED1B64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78AAB-ADD2-9F82-F6A6-A60765097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C5E1F-C666-2E5E-F892-362D770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395D-6E95-4F90-3126-742392C5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4615-6B5E-A155-79E4-CFB8DFE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9374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96F3F-844C-7C82-95A5-49B85DC0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FE3F-E31F-EF97-A28F-DD8825D47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F1FC-2B9D-83BA-667D-397718604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0596-630D-529A-1829-F8BCD4136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4315-BC8C-4F17-5B9F-8D593C167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3552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tales.ca/series/2023-01-24_reproducible-data-science/posts/r-package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0.png"/><Relationship Id="rId5" Type="http://schemas.openxmlformats.org/officeDocument/2006/relationships/image" Target="../media/image48.jpe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5422" y="-64008"/>
            <a:ext cx="13099420" cy="6958584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88891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14C8D-F390-AD73-D7A4-A7CA02EEAFAA}"/>
              </a:ext>
            </a:extLst>
          </p:cNvPr>
          <p:cNvSpPr txBox="1"/>
          <p:nvPr/>
        </p:nvSpPr>
        <p:spPr>
          <a:xfrm>
            <a:off x="4351855" y="1789985"/>
            <a:ext cx="31890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96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FR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3783757" y="3932588"/>
            <a:ext cx="432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>
                <a:solidFill>
                  <a:schemeClr val="bg1"/>
                </a:solidFill>
              </a:rPr>
              <a:t>Dataviz Universe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5F61D-E788-2189-A173-AEF3C51585BF}"/>
              </a:ext>
            </a:extLst>
          </p:cNvPr>
          <p:cNvSpPr txBox="1"/>
          <p:nvPr/>
        </p:nvSpPr>
        <p:spPr>
          <a:xfrm>
            <a:off x="5494162" y="341528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FR" sz="2400" dirty="0">
                <a:solidFill>
                  <a:schemeClr val="bg1">
                    <a:lumMod val="75000"/>
                  </a:schemeClr>
                </a:solidFill>
              </a:rPr>
              <a:t>n 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1B4EA-3125-AF96-B79F-64BC2FF66B56}"/>
              </a:ext>
            </a:extLst>
          </p:cNvPr>
          <p:cNvSpPr txBox="1"/>
          <p:nvPr/>
        </p:nvSpPr>
        <p:spPr>
          <a:xfrm>
            <a:off x="76064" y="6428328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chemeClr val="bg1">
                    <a:lumMod val="75000"/>
                  </a:schemeClr>
                </a:solidFill>
              </a:rPr>
              <a:t>Yan Holtz</a:t>
            </a:r>
          </a:p>
        </p:txBody>
      </p:sp>
      <p:pic>
        <p:nvPicPr>
          <p:cNvPr id="13" name="Picture 12" descr="A hexagon with yellow and blue text&#10;&#10;Description automatically generated with medium confidence">
            <a:extLst>
              <a:ext uri="{FF2B5EF4-FFF2-40B4-BE49-F238E27FC236}">
                <a16:creationId xmlns:a16="http://schemas.microsoft.com/office/drawing/2014/main" id="{5A2F35F5-2846-B39E-CD72-205C19D50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253" y="5522895"/>
            <a:ext cx="1075683" cy="12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EFC79-65FD-3F99-1F22-02FA831AFA48}"/>
              </a:ext>
            </a:extLst>
          </p:cNvPr>
          <p:cNvSpPr txBox="1"/>
          <p:nvPr/>
        </p:nvSpPr>
        <p:spPr>
          <a:xfrm>
            <a:off x="1234440" y="2130552"/>
            <a:ext cx="2788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Graph defaults</a:t>
            </a:r>
          </a:p>
          <a:p>
            <a:r>
              <a:rPr lang="en-FR" dirty="0">
                <a:solidFill>
                  <a:schemeClr val="bg1"/>
                </a:solidFill>
              </a:rPr>
              <a:t>Chart types</a:t>
            </a:r>
          </a:p>
          <a:p>
            <a:r>
              <a:rPr lang="en-FR" dirty="0">
                <a:solidFill>
                  <a:schemeClr val="bg1"/>
                </a:solidFill>
              </a:rPr>
              <a:t>Interactivity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Data wrangling</a:t>
            </a:r>
          </a:p>
          <a:p>
            <a:r>
              <a:rPr lang="en-FR" dirty="0">
                <a:solidFill>
                  <a:schemeClr val="bg1"/>
                </a:solidFill>
              </a:rPr>
              <a:t>Stats</a:t>
            </a:r>
          </a:p>
          <a:p>
            <a:r>
              <a:rPr lang="en-FR" dirty="0">
                <a:solidFill>
                  <a:schemeClr val="bg1"/>
                </a:solidFill>
              </a:rPr>
              <a:t>Data size</a:t>
            </a:r>
          </a:p>
          <a:p>
            <a:r>
              <a:rPr lang="en-FR" dirty="0">
                <a:solidFill>
                  <a:schemeClr val="bg1"/>
                </a:solidFill>
              </a:rPr>
              <a:t>Pipeline automation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Error prone</a:t>
            </a:r>
          </a:p>
          <a:p>
            <a:r>
              <a:rPr lang="en-FR" dirty="0">
                <a:solidFill>
                  <a:schemeClr val="bg1"/>
                </a:solidFill>
              </a:rPr>
              <a:t>Collaboration</a:t>
            </a:r>
          </a:p>
          <a:p>
            <a:r>
              <a:rPr lang="en-FR" dirty="0">
                <a:solidFill>
                  <a:schemeClr val="bg1"/>
                </a:solidFill>
              </a:rPr>
              <a:t>Versioning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889BA-778A-A4E4-68F4-06B01B4DA65A}"/>
              </a:ext>
            </a:extLst>
          </p:cNvPr>
          <p:cNvSpPr txBox="1"/>
          <p:nvPr/>
        </p:nvSpPr>
        <p:spPr>
          <a:xfrm>
            <a:off x="905185" y="2185417"/>
            <a:ext cx="460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 ❌</a:t>
            </a:r>
          </a:p>
        </p:txBody>
      </p:sp>
    </p:spTree>
    <p:extLst>
      <p:ext uri="{BB962C8B-B14F-4D97-AF65-F5344CB8AC3E}">
        <p14:creationId xmlns:p14="http://schemas.microsoft.com/office/powerpoint/2010/main" val="76136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0192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801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8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48"/>
                    </a14:imgEffect>
                    <a14:imgEffect>
                      <a14:saturation sat="2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462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6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B0F0D7-76EA-9C1C-2A94-EE365A587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0" y="464598"/>
            <a:ext cx="8420100" cy="59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897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7470648" y="1435608"/>
            <a:ext cx="409651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5140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A090D-02D3-4CA1-B355-773E8C97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20" y="0"/>
            <a:ext cx="80062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BD7E06-4F71-BB16-7B15-E71F4E9FCD37}"/>
              </a:ext>
            </a:extLst>
          </p:cNvPr>
          <p:cNvSpPr txBox="1"/>
          <p:nvPr/>
        </p:nvSpPr>
        <p:spPr>
          <a:xfrm>
            <a:off x="1170432" y="3099816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/>
              <a:t>🔥 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C84AD-F2C8-08E9-D85D-4D6BA2559D49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1995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6637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, diagram, text, screenshot&#10;&#10;Description automatically generated">
            <a:extLst>
              <a:ext uri="{FF2B5EF4-FFF2-40B4-BE49-F238E27FC236}">
                <a16:creationId xmlns:a16="http://schemas.microsoft.com/office/drawing/2014/main" id="{05E2B383-B567-5D91-25C1-BBAF14AA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239586" y="5320023"/>
            <a:ext cx="391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Base R</a:t>
            </a:r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239586" y="5936241"/>
            <a:ext cx="4067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/>
              <a:t>😃     😞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9764B-0D35-9DA4-B9F0-E2B0C919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4" y="824228"/>
            <a:ext cx="4868682" cy="4341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686A5-EF4A-2C00-7B5B-9724C860128C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1995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F0D79-BE40-8411-2C4C-36395E25DD00}"/>
              </a:ext>
            </a:extLst>
          </p:cNvPr>
          <p:cNvSpPr txBox="1"/>
          <p:nvPr/>
        </p:nvSpPr>
        <p:spPr>
          <a:xfrm>
            <a:off x="800100" y="5995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/>
                </a:solidFill>
              </a:rPr>
              <a:t>but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2367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C19337-4A42-C6B2-53A7-34183FD18143}"/>
              </a:ext>
            </a:extLst>
          </p:cNvPr>
          <p:cNvSpPr txBox="1"/>
          <p:nvPr/>
        </p:nvSpPr>
        <p:spPr>
          <a:xfrm>
            <a:off x="1102323" y="2767775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Hi, I’m Yan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151B4-DE74-AC82-6D59-E2AB4C7A7F7C}"/>
              </a:ext>
            </a:extLst>
          </p:cNvPr>
          <p:cNvSpPr txBox="1"/>
          <p:nvPr/>
        </p:nvSpPr>
        <p:spPr>
          <a:xfrm>
            <a:off x="1102323" y="3509063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And I         data visualization</a:t>
            </a:r>
          </a:p>
        </p:txBody>
      </p:sp>
      <p:pic>
        <p:nvPicPr>
          <p:cNvPr id="8" name="Picture 7" descr="A space shuttle taking off&#10;&#10;Description automatically generated">
            <a:extLst>
              <a:ext uri="{FF2B5EF4-FFF2-40B4-BE49-F238E27FC236}">
                <a16:creationId xmlns:a16="http://schemas.microsoft.com/office/drawing/2014/main" id="{86E5244F-13E6-A202-2057-59C3CC3C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0B9556-D6A5-2AED-5F01-34D9FDC17AC0}"/>
              </a:ext>
            </a:extLst>
          </p:cNvPr>
          <p:cNvSpPr txBox="1"/>
          <p:nvPr/>
        </p:nvSpPr>
        <p:spPr>
          <a:xfrm>
            <a:off x="1840230" y="3545639"/>
            <a:ext cx="528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❤️</a:t>
            </a:r>
            <a:endParaRPr lang="en-FR" sz="2800" dirty="0"/>
          </a:p>
        </p:txBody>
      </p:sp>
    </p:spTree>
    <p:extLst>
      <p:ext uri="{BB962C8B-B14F-4D97-AF65-F5344CB8AC3E}">
        <p14:creationId xmlns:p14="http://schemas.microsoft.com/office/powerpoint/2010/main" val="328161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432116-5777-AAA6-5556-B85384E6DF5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568F2-0268-345B-6A76-BB17BBDE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78108"/>
            <a:ext cx="6095999" cy="4995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AEA90-0820-DD05-DD19-BF725BD3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33" y="603504"/>
            <a:ext cx="5597267" cy="49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E7D10-C87B-F77D-F59B-70DDDAEB7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7" b="33934"/>
          <a:stretch/>
        </p:blipFill>
        <p:spPr>
          <a:xfrm>
            <a:off x="6737236" y="-446894"/>
            <a:ext cx="5454764" cy="5217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FE0B2-4DB7-16F1-14CD-11DDCF00056E}"/>
              </a:ext>
            </a:extLst>
          </p:cNvPr>
          <p:cNvSpPr txBox="1"/>
          <p:nvPr/>
        </p:nvSpPr>
        <p:spPr>
          <a:xfrm>
            <a:off x="1417320" y="2967335"/>
            <a:ext cx="431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52 chart types</a:t>
            </a:r>
          </a:p>
          <a:p>
            <a:r>
              <a:rPr lang="en-FR" dirty="0">
                <a:solidFill>
                  <a:schemeClr val="bg1"/>
                </a:solidFill>
              </a:rPr>
              <a:t>~ 400 chart examples (and growing)</a:t>
            </a:r>
            <a:br>
              <a:rPr lang="en-FR" dirty="0">
                <a:solidFill>
                  <a:schemeClr val="bg1"/>
                </a:solidFill>
              </a:rPr>
            </a:br>
            <a:r>
              <a:rPr lang="en-FR" dirty="0">
                <a:solidFill>
                  <a:schemeClr val="bg1"/>
                </a:solidFill>
              </a:rPr>
              <a:t>800k visits /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B295-47B2-20E0-C29C-CF9243532972}"/>
              </a:ext>
            </a:extLst>
          </p:cNvPr>
          <p:cNvSpPr txBox="1"/>
          <p:nvPr/>
        </p:nvSpPr>
        <p:spPr>
          <a:xfrm>
            <a:off x="1088065" y="3022200"/>
            <a:ext cx="460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BBECD-4D7C-9DC9-0ABD-3718B148C18D}"/>
              </a:ext>
            </a:extLst>
          </p:cNvPr>
          <p:cNvSpPr txBox="1"/>
          <p:nvPr/>
        </p:nvSpPr>
        <p:spPr>
          <a:xfrm>
            <a:off x="1088065" y="2050696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</a:t>
            </a:r>
            <a:r>
              <a:rPr lang="en-FR" sz="3200" dirty="0">
                <a:solidFill>
                  <a:schemeClr val="bg1"/>
                </a:solidFill>
              </a:rPr>
              <a:t>-graph-gallery.com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DFCF7-DAE0-29FB-A9FB-BE2E6D2FF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236" y="2149583"/>
            <a:ext cx="5454764" cy="47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DAA24-B4A3-CB0C-3C32-669416815324}"/>
              </a:ext>
            </a:extLst>
          </p:cNvPr>
          <p:cNvSpPr/>
          <p:nvPr/>
        </p:nvSpPr>
        <p:spPr>
          <a:xfrm>
            <a:off x="4343400" y="248673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Lattice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API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Easy small multiples</a:t>
            </a:r>
            <a:endParaRPr lang="en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E29BA-855A-EFC1-BAB8-03E837E5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32" y="443298"/>
            <a:ext cx="5984136" cy="5971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4CAA6-62A1-11F7-A284-36FC5AF95289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2001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2885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D99DAF-0038-1521-B770-48E095814D04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585534" y="3199013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625253" y="371078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revolution</a:t>
            </a:r>
            <a:endParaRPr lang="en-FR" dirty="0"/>
          </a:p>
        </p:txBody>
      </p:sp>
      <p:pic>
        <p:nvPicPr>
          <p:cNvPr id="3" name="Picture 2" descr="A picture containing diagram, screenshot, line, plan&#10;&#10;Description automatically generated">
            <a:extLst>
              <a:ext uri="{FF2B5EF4-FFF2-40B4-BE49-F238E27FC236}">
                <a16:creationId xmlns:a16="http://schemas.microsoft.com/office/drawing/2014/main" id="{4B429DEF-3CCE-1CC4-4FBA-1257BDCF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486865"/>
            <a:ext cx="7772400" cy="6217920"/>
          </a:xfrm>
          <a:prstGeom prst="rect">
            <a:avLst/>
          </a:prstGeom>
        </p:spPr>
      </p:pic>
      <p:pic>
        <p:nvPicPr>
          <p:cNvPr id="1032" name="Picture 8" descr="R graphics with ggplot2">
            <a:extLst>
              <a:ext uri="{FF2B5EF4-FFF2-40B4-BE49-F238E27FC236}">
                <a16:creationId xmlns:a16="http://schemas.microsoft.com/office/drawing/2014/main" id="{41BD02D2-A998-5DDD-B9E0-132569AE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53" y="1880632"/>
            <a:ext cx="800408" cy="9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F0BD8-FDD7-51C3-971E-BAC55500BD76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2007	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2482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DC228F-CB64-82DD-6C9E-FDDD33F76874}"/>
              </a:ext>
            </a:extLst>
          </p:cNvPr>
          <p:cNvSpPr/>
          <p:nvPr/>
        </p:nvSpPr>
        <p:spPr>
          <a:xfrm>
            <a:off x="0" y="0"/>
            <a:ext cx="627118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2162A-4DF1-11DF-7F4D-8208223C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264"/>
            <a:ext cx="6271189" cy="250053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6EDB314-71AA-1645-FA66-4A0DAF23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44" y="758952"/>
            <a:ext cx="5340096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FA906-5970-95FB-8C59-E58309452B32}"/>
              </a:ext>
            </a:extLst>
          </p:cNvPr>
          <p:cNvSpPr txBox="1"/>
          <p:nvPr/>
        </p:nvSpPr>
        <p:spPr>
          <a:xfrm>
            <a:off x="1499616" y="3886200"/>
            <a:ext cx="2788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Consistent Grammar</a:t>
            </a:r>
          </a:p>
          <a:p>
            <a:r>
              <a:rPr lang="en-FR" dirty="0">
                <a:solidFill>
                  <a:schemeClr val="bg1"/>
                </a:solidFill>
              </a:rPr>
              <a:t>Documentation</a:t>
            </a:r>
          </a:p>
          <a:p>
            <a:r>
              <a:rPr lang="en-FR" dirty="0">
                <a:solidFill>
                  <a:schemeClr val="bg1"/>
                </a:solidFill>
              </a:rPr>
              <a:t>Good default</a:t>
            </a:r>
          </a:p>
          <a:p>
            <a:r>
              <a:rPr lang="en-FR" dirty="0">
                <a:solidFill>
                  <a:schemeClr val="bg1"/>
                </a:solidFill>
              </a:rPr>
              <a:t>Concise</a:t>
            </a:r>
          </a:p>
          <a:p>
            <a:r>
              <a:rPr lang="en-FR" dirty="0">
                <a:solidFill>
                  <a:schemeClr val="bg1"/>
                </a:solidFill>
              </a:rPr>
              <a:t>Flexible</a:t>
            </a:r>
          </a:p>
          <a:p>
            <a:r>
              <a:rPr lang="en-FR" dirty="0">
                <a:solidFill>
                  <a:schemeClr val="bg1"/>
                </a:solidFill>
              </a:rPr>
              <a:t>Themes</a:t>
            </a:r>
          </a:p>
          <a:p>
            <a:r>
              <a:rPr lang="en-FR" dirty="0">
                <a:solidFill>
                  <a:schemeClr val="bg1"/>
                </a:solidFill>
              </a:rPr>
              <a:t>Community</a:t>
            </a:r>
          </a:p>
          <a:p>
            <a:r>
              <a:rPr lang="en-FR" dirty="0">
                <a:solidFill>
                  <a:schemeClr val="bg1"/>
                </a:solidFill>
              </a:rPr>
              <a:t>Small Multiples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2169D-6A22-0536-7661-D12F38ECF7B2}"/>
              </a:ext>
            </a:extLst>
          </p:cNvPr>
          <p:cNvSpPr txBox="1"/>
          <p:nvPr/>
        </p:nvSpPr>
        <p:spPr>
          <a:xfrm>
            <a:off x="1170361" y="3917915"/>
            <a:ext cx="460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23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7D697-44B0-F4AD-476E-E03B3201A2D0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Customization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Cedric Scherer</a:t>
            </a:r>
            <a:endParaRPr lang="en-FR" dirty="0"/>
          </a:p>
        </p:txBody>
      </p:sp>
      <p:pic>
        <p:nvPicPr>
          <p:cNvPr id="2" name="Picture 1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CF74AB-365A-FE99-007E-A6552868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5" y="1378405"/>
            <a:ext cx="6386169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2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 extensions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exts.ggplot2.tidyverse.org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57911-6DFC-4B28-D536-BBDB1EFA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32" y="0"/>
            <a:ext cx="6251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9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Cedric Scherer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32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X-Men Characters</a:t>
            </a:r>
            <a:endParaRPr lang="en-FR" dirty="0"/>
          </a:p>
        </p:txBody>
      </p:sp>
      <p:pic>
        <p:nvPicPr>
          <p:cNvPr id="6" name="Picture 5" descr="A picture containing text, screenshot, diagram, graphic design&#10;&#10;Description automatically generated">
            <a:extLst>
              <a:ext uri="{FF2B5EF4-FFF2-40B4-BE49-F238E27FC236}">
                <a16:creationId xmlns:a16="http://schemas.microsoft.com/office/drawing/2014/main" id="{E2CFEA50-CE37-BDB0-B4AC-FDEF9080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8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Tania Shapiro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7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Best selling Authors</a:t>
            </a:r>
            <a:endParaRPr lang="en-FR" dirty="0"/>
          </a:p>
        </p:txBody>
      </p:sp>
      <p:pic>
        <p:nvPicPr>
          <p:cNvPr id="8" name="Picture 7" descr="A picture containing text, screenshot, menu, design&#10;&#10;Description automatically generated">
            <a:extLst>
              <a:ext uri="{FF2B5EF4-FFF2-40B4-BE49-F238E27FC236}">
                <a16:creationId xmlns:a16="http://schemas.microsoft.com/office/drawing/2014/main" id="{E8233238-9654-26DA-6B7E-51438850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943" y="0"/>
            <a:ext cx="8817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3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0720922-B66B-670B-8531-33A865E7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309" y="843209"/>
            <a:ext cx="7847381" cy="5605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2DECC-D83D-814A-6575-7117D156323A}"/>
              </a:ext>
            </a:extLst>
          </p:cNvPr>
          <p:cNvSpPr txBox="1"/>
          <p:nvPr/>
        </p:nvSpPr>
        <p:spPr>
          <a:xfrm>
            <a:off x="11100816" y="6541079"/>
            <a:ext cx="104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FR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idytales.ca</a:t>
            </a:r>
            <a:endParaRPr lang="en-F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3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0128CC-EED9-F0DF-36EA-7D880AA6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10677F-15E6-ADA4-CBE8-A8D759B13A5F}"/>
              </a:ext>
            </a:extLst>
          </p:cNvPr>
          <p:cNvSpPr txBox="1"/>
          <p:nvPr/>
        </p:nvSpPr>
        <p:spPr>
          <a:xfrm>
            <a:off x="228600" y="2580382"/>
            <a:ext cx="4443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 universe of </a:t>
            </a:r>
          </a:p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graph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617BB-67F7-373F-D322-46EE983FF9A8}"/>
              </a:ext>
            </a:extLst>
          </p:cNvPr>
          <p:cNvSpPr txBox="1"/>
          <p:nvPr/>
        </p:nvSpPr>
        <p:spPr>
          <a:xfrm>
            <a:off x="228600" y="39062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Data-to-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viz.com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61469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2983558"/>
            <a:ext cx="324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Jens Wiesehahn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345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 Map (RayShader)</a:t>
            </a:r>
            <a:endParaRPr lang="en-FR" dirty="0"/>
          </a:p>
        </p:txBody>
      </p:sp>
      <p:pic>
        <p:nvPicPr>
          <p:cNvPr id="4" name="Picture 3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98C0132D-BFF5-891C-A25F-4C0BA6CE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60" y="0"/>
            <a:ext cx="508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1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1061944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xploratory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4B1B7-F1B4-D83A-D651-88479D28599F}"/>
              </a:ext>
            </a:extLst>
          </p:cNvPr>
          <p:cNvSpPr txBox="1"/>
          <p:nvPr/>
        </p:nvSpPr>
        <p:spPr>
          <a:xfrm>
            <a:off x="7072131" y="3044279"/>
            <a:ext cx="3758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Explanatory</a:t>
            </a:r>
            <a:endParaRPr lang="en-FR" sz="44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046872-11E5-CB6B-D59C-12790D5635EF}"/>
              </a:ext>
            </a:extLst>
          </p:cNvPr>
          <p:cNvCxnSpPr>
            <a:cxnSpLocks/>
          </p:cNvCxnSpPr>
          <p:nvPr/>
        </p:nvCxnSpPr>
        <p:spPr>
          <a:xfrm>
            <a:off x="5216285" y="3429000"/>
            <a:ext cx="879715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07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8E92E-0D42-6A78-46F6-2E7484D5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92" y="0"/>
            <a:ext cx="550467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81337F-FF11-68F4-9228-989591B4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2064" y="0"/>
            <a:ext cx="51977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21367-08E2-1D3D-4876-5283F3499568}"/>
              </a:ext>
            </a:extLst>
          </p:cNvPr>
          <p:cNvSpPr txBox="1"/>
          <p:nvPr/>
        </p:nvSpPr>
        <p:spPr>
          <a:xfrm>
            <a:off x="10345813" y="2644170"/>
            <a:ext cx="2294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sz="2000" dirty="0"/>
              <a:t>D</a:t>
            </a:r>
            <a:r>
              <a:rPr lang="en-FR" sz="2000" dirty="0"/>
              <a:t>ataviz-</a:t>
            </a:r>
          </a:p>
          <a:p>
            <a:r>
              <a:rPr lang="en-FR" sz="2000" dirty="0"/>
              <a:t>inspiration.</a:t>
            </a:r>
          </a:p>
          <a:p>
            <a:r>
              <a:rPr lang="en-FR" sz="2000" dirty="0"/>
              <a:t>com</a:t>
            </a:r>
          </a:p>
          <a:p>
            <a:r>
              <a:rPr lang="en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86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group of people walking down a street&#10;&#10;Description automatically generated with medium confidence">
            <a:extLst>
              <a:ext uri="{FF2B5EF4-FFF2-40B4-BE49-F238E27FC236}">
                <a16:creationId xmlns:a16="http://schemas.microsoft.com/office/drawing/2014/main" id="{6EE8931D-8871-B52D-FD8E-76D67BDC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84" y="85852"/>
            <a:ext cx="10029444" cy="66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E5102-2CE8-52FE-A7F8-A7A26FB6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16" y="562356"/>
            <a:ext cx="8874467" cy="5733288"/>
          </a:xfrm>
          <a:prstGeom prst="rect">
            <a:avLst/>
          </a:prstGeom>
        </p:spPr>
      </p:pic>
      <p:pic>
        <p:nvPicPr>
          <p:cNvPr id="5122" name="Picture 2" descr="Datadog | Drupal.org">
            <a:extLst>
              <a:ext uri="{FF2B5EF4-FFF2-40B4-BE49-F238E27FC236}">
                <a16:creationId xmlns:a16="http://schemas.microsoft.com/office/drawing/2014/main" id="{3EA1D73F-CC29-8292-FD95-AE919451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7" y="836676"/>
            <a:ext cx="1271016" cy="12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CC427-214E-0A7D-8D81-11672E19B61E}"/>
              </a:ext>
            </a:extLst>
          </p:cNvPr>
          <p:cNvSpPr txBox="1"/>
          <p:nvPr/>
        </p:nvSpPr>
        <p:spPr>
          <a:xfrm>
            <a:off x="488917" y="2905559"/>
            <a:ext cx="18902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Hover effect</a:t>
            </a:r>
          </a:p>
          <a:p>
            <a:r>
              <a:rPr lang="en-FR" sz="2400" dirty="0">
                <a:solidFill>
                  <a:schemeClr val="bg1"/>
                </a:solidFill>
              </a:rPr>
              <a:t>Tooltip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Zoom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Button</a:t>
            </a:r>
          </a:p>
          <a:p>
            <a:r>
              <a:rPr lang="en-FR" sz="2400" dirty="0">
                <a:solidFill>
                  <a:schemeClr val="bg1"/>
                </a:solidFill>
              </a:rPr>
              <a:t>Scroll</a:t>
            </a:r>
          </a:p>
          <a:p>
            <a:r>
              <a:rPr lang="en-FR" sz="2400" dirty="0">
                <a:solidFill>
                  <a:schemeClr val="bg1"/>
                </a:solidFill>
              </a:rPr>
              <a:t>Click</a:t>
            </a:r>
            <a:br>
              <a:rPr lang="en-FR" sz="2400" dirty="0">
                <a:solidFill>
                  <a:schemeClr val="bg1"/>
                </a:solidFill>
              </a:rPr>
            </a:br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Dynamic data</a:t>
            </a:r>
          </a:p>
        </p:txBody>
      </p:sp>
    </p:spTree>
    <p:extLst>
      <p:ext uri="{BB962C8B-B14F-4D97-AF65-F5344CB8AC3E}">
        <p14:creationId xmlns:p14="http://schemas.microsoft.com/office/powerpoint/2010/main" val="427133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659848" y="4102587"/>
            <a:ext cx="2214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browser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A3E7E8-D342-7106-4D26-2681AABAC19A}"/>
              </a:ext>
            </a:extLst>
          </p:cNvPr>
          <p:cNvSpPr txBox="1"/>
          <p:nvPr/>
        </p:nvSpPr>
        <p:spPr>
          <a:xfrm>
            <a:off x="6354270" y="4102587"/>
            <a:ext cx="2967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javascript</a:t>
            </a:r>
          </a:p>
        </p:txBody>
      </p:sp>
      <p:pic>
        <p:nvPicPr>
          <p:cNvPr id="6146" name="Picture 2" descr="Visual Identity Guidelines: Firefox">
            <a:extLst>
              <a:ext uri="{FF2B5EF4-FFF2-40B4-BE49-F238E27FC236}">
                <a16:creationId xmlns:a16="http://schemas.microsoft.com/office/drawing/2014/main" id="{0F6F7A36-596F-D587-AC19-81E30328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69" y="2993156"/>
            <a:ext cx="1109431" cy="110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00FDD80-A717-89DE-171A-2288A434E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2438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CFB2F7CA-2B9D-8B0A-1594-F32B43E8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57" y="3101328"/>
            <a:ext cx="893085" cy="89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4E3A9-214F-0310-51EE-2A7A5E8BBA26}"/>
              </a:ext>
            </a:extLst>
          </p:cNvPr>
          <p:cNvSpPr txBox="1"/>
          <p:nvPr/>
        </p:nvSpPr>
        <p:spPr>
          <a:xfrm>
            <a:off x="5690448" y="3163149"/>
            <a:ext cx="524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1104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8B12FE-73D1-2AAA-3B9A-EB12283DACF6}"/>
              </a:ext>
            </a:extLst>
          </p:cNvPr>
          <p:cNvSpPr/>
          <p:nvPr/>
        </p:nvSpPr>
        <p:spPr>
          <a:xfrm>
            <a:off x="7534656" y="3154680"/>
            <a:ext cx="2057400" cy="54864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4EC68-9DCA-8355-8A71-8B3902B4B7AB}"/>
              </a:ext>
            </a:extLst>
          </p:cNvPr>
          <p:cNvSpPr/>
          <p:nvPr/>
        </p:nvSpPr>
        <p:spPr>
          <a:xfrm>
            <a:off x="274320" y="1014984"/>
            <a:ext cx="2834640" cy="2596896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5ECAA-36EA-3929-5AA1-EDC0C623969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D9FCC-C3D5-8187-250A-7C5E4F6E32A8}"/>
              </a:ext>
            </a:extLst>
          </p:cNvPr>
          <p:cNvSpPr txBox="1"/>
          <p:nvPr/>
        </p:nvSpPr>
        <p:spPr>
          <a:xfrm>
            <a:off x="6168309" y="1122479"/>
            <a:ext cx="479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A very simple website made in HTML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E82056-AF55-E347-1A49-311D01370C4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BDA99-CC17-F996-D3CA-A109E783A6FF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7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D27F7-005B-325E-515E-DC63A337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538018"/>
            <a:ext cx="7772400" cy="1781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92656B-8C5A-81FC-03E9-7BEB46C8BF3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24A05-5C06-ECAE-C266-D7A94D9FBA96}"/>
              </a:ext>
            </a:extLst>
          </p:cNvPr>
          <p:cNvSpPr txBox="1"/>
          <p:nvPr/>
        </p:nvSpPr>
        <p:spPr>
          <a:xfrm>
            <a:off x="7027845" y="1149911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Styled with CSS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E8A85A-F0D3-28D3-052A-2CFE2C4F3EA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399F89-7E8A-B08E-83FC-554CF95C4E0B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C2CD7-E0D9-756C-81B7-6AB9F9A23C57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72FC8A-D7EE-C32D-F9E5-5FC33DCC927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836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pic>
        <p:nvPicPr>
          <p:cNvPr id="6" name="Picture 5" descr="A blue squar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9B6D99E-39F5-3A67-F16A-4E327E32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32" y="2676144"/>
            <a:ext cx="6553200" cy="381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961374-D314-04C0-D373-594F5A585993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714990-82D9-CD6E-C362-A3C72986300D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80C39D-67D1-A5D7-805B-EBB1FCD19AB2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E78C1E-5C1B-8992-39A8-4D2DF1F6489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5A8E03-410E-A80F-A599-FAABCF34385F}"/>
              </a:ext>
            </a:extLst>
          </p:cNvPr>
          <p:cNvCxnSpPr>
            <a:cxnSpLocks/>
          </p:cNvCxnSpPr>
          <p:nvPr/>
        </p:nvCxnSpPr>
        <p:spPr>
          <a:xfrm>
            <a:off x="4563597" y="4358747"/>
            <a:ext cx="0" cy="16945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51AE77-F262-3AE7-1C59-9849A4FD223E}"/>
              </a:ext>
            </a:extLst>
          </p:cNvPr>
          <p:cNvSpPr txBox="1"/>
          <p:nvPr/>
        </p:nvSpPr>
        <p:spPr>
          <a:xfrm>
            <a:off x="4703805" y="5206037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JS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A2DAD-09D9-4E2A-BB14-53A3AF3DB6E1}"/>
              </a:ext>
            </a:extLst>
          </p:cNvPr>
          <p:cNvSpPr txBox="1"/>
          <p:nvPr/>
        </p:nvSpPr>
        <p:spPr>
          <a:xfrm>
            <a:off x="7027845" y="1149911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Alive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223225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499625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5071872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467324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95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D610C-7F31-5489-D246-CD0BD323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4" y="0"/>
            <a:ext cx="119037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726AD-10DB-31D9-3EC4-032E2410F336}"/>
              </a:ext>
            </a:extLst>
          </p:cNvPr>
          <p:cNvSpPr txBox="1"/>
          <p:nvPr/>
        </p:nvSpPr>
        <p:spPr>
          <a:xfrm>
            <a:off x="37186" y="6372392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accent1">
                    <a:lumMod val="75000"/>
                  </a:schemeClr>
                </a:solidFill>
              </a:rPr>
              <a:t>migrationinsearch.com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7A2A09-667E-BAFB-B649-C4CD29299F61}"/>
              </a:ext>
            </a:extLst>
          </p:cNvPr>
          <p:cNvSpPr/>
          <p:nvPr/>
        </p:nvSpPr>
        <p:spPr>
          <a:xfrm>
            <a:off x="1917700" y="0"/>
            <a:ext cx="1663700" cy="660400"/>
          </a:xfrm>
          <a:prstGeom prst="rect">
            <a:avLst/>
          </a:prstGeom>
          <a:solidFill>
            <a:srgbClr val="1D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11429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0045B-FD8C-9F08-CB0B-87FCA2BC1B97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8B4DF-C370-5CB8-78A7-05CFB5714D13}"/>
              </a:ext>
            </a:extLst>
          </p:cNvPr>
          <p:cNvSpPr txBox="1"/>
          <p:nvPr/>
        </p:nvSpPr>
        <p:spPr>
          <a:xfrm>
            <a:off x="849342" y="2644170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Flexibility: 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Complexity: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BB0F-0A2E-03B2-F902-6751E7C2101C}"/>
              </a:ext>
            </a:extLst>
          </p:cNvPr>
          <p:cNvSpPr txBox="1"/>
          <p:nvPr/>
        </p:nvSpPr>
        <p:spPr>
          <a:xfrm>
            <a:off x="3131484" y="2748342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👍🏽 👍🏽 👍🏽 👍🏽 👍🏽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😩 😭 🙇🏼‍♀️ 📈</a:t>
            </a:r>
          </a:p>
        </p:txBody>
      </p:sp>
    </p:spTree>
    <p:extLst>
      <p:ext uri="{BB962C8B-B14F-4D97-AF65-F5344CB8AC3E}">
        <p14:creationId xmlns:p14="http://schemas.microsoft.com/office/powerpoint/2010/main" val="349084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0045B-FD8C-9F08-CB0B-87FCA2BC1B97}"/>
              </a:ext>
            </a:extLst>
          </p:cNvPr>
          <p:cNvSpPr/>
          <p:nvPr/>
        </p:nvSpPr>
        <p:spPr>
          <a:xfrm>
            <a:off x="64395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8B4DF-C370-5CB8-78A7-05CFB5714D13}"/>
              </a:ext>
            </a:extLst>
          </p:cNvPr>
          <p:cNvSpPr txBox="1"/>
          <p:nvPr/>
        </p:nvSpPr>
        <p:spPr>
          <a:xfrm>
            <a:off x="849342" y="2644170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Flexibility: 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Complexity: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BB0F-0A2E-03B2-F902-6751E7C2101C}"/>
              </a:ext>
            </a:extLst>
          </p:cNvPr>
          <p:cNvSpPr txBox="1"/>
          <p:nvPr/>
        </p:nvSpPr>
        <p:spPr>
          <a:xfrm>
            <a:off x="3131484" y="2748342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👍🏽 👍🏽 👍🏽 👍🏽 👍🏽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😩 😭 🙇🏼‍♀️ 📈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B046E2-8DC8-04B8-6179-3CC38FAAF5C6}"/>
              </a:ext>
            </a:extLst>
          </p:cNvPr>
          <p:cNvCxnSpPr>
            <a:cxnSpLocks/>
          </p:cNvCxnSpPr>
          <p:nvPr/>
        </p:nvCxnSpPr>
        <p:spPr>
          <a:xfrm flipV="1">
            <a:off x="6078703" y="2748342"/>
            <a:ext cx="904399" cy="680658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440DEE-5E52-D624-9E95-A9B76C891775}"/>
              </a:ext>
            </a:extLst>
          </p:cNvPr>
          <p:cNvCxnSpPr>
            <a:cxnSpLocks/>
          </p:cNvCxnSpPr>
          <p:nvPr/>
        </p:nvCxnSpPr>
        <p:spPr>
          <a:xfrm>
            <a:off x="6097865" y="3658673"/>
            <a:ext cx="904399" cy="55515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0739A9-764E-491E-F46F-09E7B1A34365}"/>
              </a:ext>
            </a:extLst>
          </p:cNvPr>
          <p:cNvSpPr txBox="1"/>
          <p:nvPr/>
        </p:nvSpPr>
        <p:spPr>
          <a:xfrm>
            <a:off x="7147776" y="2459865"/>
            <a:ext cx="419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Abstraction        :  D3.js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8D7B1-045B-F90F-A986-578E1B70960A}"/>
              </a:ext>
            </a:extLst>
          </p:cNvPr>
          <p:cNvSpPr txBox="1"/>
          <p:nvPr/>
        </p:nvSpPr>
        <p:spPr>
          <a:xfrm>
            <a:off x="7147776" y="3945009"/>
            <a:ext cx="50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Abatraction  2:  : Other Chart libraries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B54AA-5D3B-B2F1-89E3-4F14C87CE977}"/>
              </a:ext>
            </a:extLst>
          </p:cNvPr>
          <p:cNvSpPr txBox="1"/>
          <p:nvPr/>
        </p:nvSpPr>
        <p:spPr>
          <a:xfrm>
            <a:off x="8692264" y="2486732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1️⃣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95143-FF5C-85D0-EFA1-E2FCFB3E6057}"/>
              </a:ext>
            </a:extLst>
          </p:cNvPr>
          <p:cNvSpPr txBox="1"/>
          <p:nvPr/>
        </p:nvSpPr>
        <p:spPr>
          <a:xfrm>
            <a:off x="8692264" y="3990461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2️⃣</a:t>
            </a:r>
          </a:p>
        </p:txBody>
      </p:sp>
    </p:spTree>
    <p:extLst>
      <p:ext uri="{BB962C8B-B14F-4D97-AF65-F5344CB8AC3E}">
        <p14:creationId xmlns:p14="http://schemas.microsoft.com/office/powerpoint/2010/main" val="3527576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5193EB-DEF8-5BEE-BC97-F91EF172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07" y="0"/>
            <a:ext cx="7090068" cy="686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4B970-573A-6BD2-36DE-3FAAE2863DCD}"/>
              </a:ext>
            </a:extLst>
          </p:cNvPr>
          <p:cNvSpPr txBox="1"/>
          <p:nvPr/>
        </p:nvSpPr>
        <p:spPr>
          <a:xfrm>
            <a:off x="529542" y="2650475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 is </a:t>
            </a:r>
            <a:r>
              <a:rPr lang="en-FR" sz="3200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limitless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5B67A-8F5A-1602-94A2-C65352143B0A}"/>
              </a:ext>
            </a:extLst>
          </p:cNvPr>
          <p:cNvSpPr txBox="1"/>
          <p:nvPr/>
        </p:nvSpPr>
        <p:spPr>
          <a:xfrm>
            <a:off x="529542" y="3284442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3-graph-gallery.com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96069-1435-6E8C-4A34-4C39223DB51F}"/>
              </a:ext>
            </a:extLst>
          </p:cNvPr>
          <p:cNvSpPr txBox="1"/>
          <p:nvPr/>
        </p:nvSpPr>
        <p:spPr>
          <a:xfrm>
            <a:off x="529542" y="3918409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d3js.org</a:t>
            </a:r>
            <a:endParaRPr lang="en-FR" sz="3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5B2A3-7261-8D49-A157-5E0A3027FFE0}"/>
              </a:ext>
            </a:extLst>
          </p:cNvPr>
          <p:cNvSpPr txBox="1"/>
          <p:nvPr/>
        </p:nvSpPr>
        <p:spPr>
          <a:xfrm>
            <a:off x="80071" y="129897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1️⃣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00CF8-01FB-0A97-9FE3-07801CE01FB1}"/>
              </a:ext>
            </a:extLst>
          </p:cNvPr>
          <p:cNvSpPr txBox="1"/>
          <p:nvPr/>
        </p:nvSpPr>
        <p:spPr>
          <a:xfrm>
            <a:off x="605307" y="116688"/>
            <a:ext cx="6130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3299605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E3354-530F-1A87-337D-527B03D76A4A}"/>
              </a:ext>
            </a:extLst>
          </p:cNvPr>
          <p:cNvSpPr/>
          <p:nvPr/>
        </p:nvSpPr>
        <p:spPr>
          <a:xfrm>
            <a:off x="6504972" y="0"/>
            <a:ext cx="56870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65A19-4D76-FE1B-E4C7-E37FD313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34" y="1456056"/>
            <a:ext cx="4174170" cy="3666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BAA7A-7777-E74B-1263-3F94522E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69" y="1456056"/>
            <a:ext cx="6022693" cy="5373015"/>
          </a:xfrm>
          <a:prstGeom prst="rect">
            <a:avLst/>
          </a:prstGeom>
        </p:spPr>
      </p:pic>
      <p:pic>
        <p:nvPicPr>
          <p:cNvPr id="15362" name="Picture 2" descr="Part 1. Layout | Dash for Python Documentation | Plotly">
            <a:extLst>
              <a:ext uri="{FF2B5EF4-FFF2-40B4-BE49-F238E27FC236}">
                <a16:creationId xmlns:a16="http://schemas.microsoft.com/office/drawing/2014/main" id="{54255251-6413-4277-1463-BAEBFE4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9" y="757161"/>
            <a:ext cx="2683956" cy="8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C6FC3A-0B2D-B451-3E3E-A7BA76B599EA}"/>
              </a:ext>
            </a:extLst>
          </p:cNvPr>
          <p:cNvSpPr txBox="1"/>
          <p:nvPr/>
        </p:nvSpPr>
        <p:spPr>
          <a:xfrm>
            <a:off x="0" y="100962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2️⃣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A01C8-0A65-0BF4-C1B1-F05F0A7FF7E0}"/>
              </a:ext>
            </a:extLst>
          </p:cNvPr>
          <p:cNvSpPr txBox="1"/>
          <p:nvPr/>
        </p:nvSpPr>
        <p:spPr>
          <a:xfrm>
            <a:off x="507996" y="62325"/>
            <a:ext cx="6130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Other chart libraries</a:t>
            </a:r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2231171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52B9E-A862-3E1F-524A-64A034818A0A}"/>
              </a:ext>
            </a:extLst>
          </p:cNvPr>
          <p:cNvSpPr txBox="1"/>
          <p:nvPr/>
        </p:nvSpPr>
        <p:spPr>
          <a:xfrm>
            <a:off x="7734300" y="4445702"/>
            <a:ext cx="36449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many many many many more !</a:t>
            </a:r>
            <a:endParaRPr lang="en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13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63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C4D19-ADC4-E98B-D4B3-79C25662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5" y="269085"/>
            <a:ext cx="10956489" cy="63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08FED-2156-B846-3CCA-97980B75A94E}"/>
              </a:ext>
            </a:extLst>
          </p:cNvPr>
          <p:cNvSpPr txBox="1"/>
          <p:nvPr/>
        </p:nvSpPr>
        <p:spPr>
          <a:xfrm>
            <a:off x="847344" y="2193881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1: R markdown. Describe the dream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847344" y="3143750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2: HTML widgets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819E3-1486-D316-02FB-A7DD783E4039}"/>
              </a:ext>
            </a:extLst>
          </p:cNvPr>
          <p:cNvSpPr txBox="1"/>
          <p:nvPr/>
        </p:nvSpPr>
        <p:spPr>
          <a:xfrm>
            <a:off x="646176" y="3993035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3: Shiny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C89FD-363C-5209-5605-11F1240F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45" y="-7358"/>
            <a:ext cx="683715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559C6-7455-1417-0ED3-0DE6F1B65479}"/>
              </a:ext>
            </a:extLst>
          </p:cNvPr>
          <p:cNvSpPr txBox="1"/>
          <p:nvPr/>
        </p:nvSpPr>
        <p:spPr>
          <a:xfrm>
            <a:off x="551755" y="2407121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htmlwidgets.org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67891-B7CE-7FA4-8932-327A538C8DAC}"/>
              </a:ext>
            </a:extLst>
          </p:cNvPr>
          <p:cNvSpPr txBox="1"/>
          <p:nvPr/>
        </p:nvSpPr>
        <p:spPr>
          <a:xfrm>
            <a:off x="551755" y="3201970"/>
            <a:ext cx="3795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R bindings to JavaScript libraries</a:t>
            </a:r>
            <a:endParaRPr lang="en-FR" sz="2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1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869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9D3AF9-5303-EE37-A714-CFE9A721C0D9}"/>
              </a:ext>
            </a:extLst>
          </p:cNvPr>
          <p:cNvCxnSpPr>
            <a:cxnSpLocks/>
          </p:cNvCxnSpPr>
          <p:nvPr/>
        </p:nvCxnSpPr>
        <p:spPr>
          <a:xfrm flipH="1" flipV="1">
            <a:off x="2661086" y="837127"/>
            <a:ext cx="390832" cy="209973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B4D4AA-D625-F03F-3EA2-C340FFF54151}"/>
              </a:ext>
            </a:extLst>
          </p:cNvPr>
          <p:cNvSpPr txBox="1"/>
          <p:nvPr/>
        </p:nvSpPr>
        <p:spPr>
          <a:xfrm>
            <a:off x="3132801" y="837127"/>
            <a:ext cx="3795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 package !</a:t>
            </a:r>
            <a:endParaRPr lang="en-FR" sz="2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654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4337B9-8B72-F339-271F-82601FDCF2A4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E7FCE-9035-0449-C382-56C763780DB5}"/>
              </a:ext>
            </a:extLst>
          </p:cNvPr>
          <p:cNvSpPr txBox="1"/>
          <p:nvPr/>
        </p:nvSpPr>
        <p:spPr>
          <a:xfrm>
            <a:off x="1840731" y="3372303"/>
            <a:ext cx="851053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R Plotly &gt;  ggplot2 &gt; Plotly.js &gt; D3.js &gt; Javascript</a:t>
            </a:r>
          </a:p>
        </p:txBody>
      </p:sp>
    </p:spTree>
    <p:extLst>
      <p:ext uri="{BB962C8B-B14F-4D97-AF65-F5344CB8AC3E}">
        <p14:creationId xmlns:p14="http://schemas.microsoft.com/office/powerpoint/2010/main" val="1662340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C0946-5837-0619-C3E9-BD50D8D6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74" y="2525087"/>
            <a:ext cx="2273300" cy="7366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EE695-F946-0599-96AA-EC3CC48DE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0" y="2507204"/>
            <a:ext cx="2501900" cy="647700"/>
          </a:xfrm>
          <a:prstGeom prst="rect">
            <a:avLst/>
          </a:prstGeom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621A7-FBED-8146-09B7-01B2BDA8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3133" y="2520105"/>
            <a:ext cx="14224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020DD-82D0-8B1A-64FD-F04C9EA04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192" y="6110147"/>
            <a:ext cx="2142282" cy="478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F11DA-B26D-9184-2285-6ADAB4C65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1677" y="4561158"/>
            <a:ext cx="641000" cy="605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8F6F3-E156-1219-2BA5-53E79D17C7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6101305"/>
            <a:ext cx="1244600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32EEBA-4661-A698-34F7-A3D66A9E43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6101305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174C0-2990-CE42-60B9-32611589E7BB}"/>
              </a:ext>
            </a:extLst>
          </p:cNvPr>
          <p:cNvCxnSpPr/>
          <p:nvPr/>
        </p:nvCxnSpPr>
        <p:spPr>
          <a:xfrm>
            <a:off x="2006226" y="1792950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26E1DD-2201-CD69-8BFB-26C02803A3FD}"/>
              </a:ext>
            </a:extLst>
          </p:cNvPr>
          <p:cNvCxnSpPr/>
          <p:nvPr/>
        </p:nvCxnSpPr>
        <p:spPr>
          <a:xfrm>
            <a:off x="5382189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3F585B-F9AB-78AF-C36C-69E92070C0EF}"/>
              </a:ext>
            </a:extLst>
          </p:cNvPr>
          <p:cNvCxnSpPr/>
          <p:nvPr/>
        </p:nvCxnSpPr>
        <p:spPr>
          <a:xfrm>
            <a:off x="9086223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913780-F058-F3D3-EBE6-DEA8720BACBA}"/>
              </a:ext>
            </a:extLst>
          </p:cNvPr>
          <p:cNvCxnSpPr>
            <a:cxnSpLocks/>
          </p:cNvCxnSpPr>
          <p:nvPr/>
        </p:nvCxnSpPr>
        <p:spPr>
          <a:xfrm>
            <a:off x="1996677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81537-E83F-5E41-4A18-B902A86B6115}"/>
              </a:ext>
            </a:extLst>
          </p:cNvPr>
          <p:cNvCxnSpPr>
            <a:cxnSpLocks/>
          </p:cNvCxnSpPr>
          <p:nvPr/>
        </p:nvCxnSpPr>
        <p:spPr>
          <a:xfrm>
            <a:off x="5382189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165207-8078-E51E-B3FD-F9DA95AECA63}"/>
              </a:ext>
            </a:extLst>
          </p:cNvPr>
          <p:cNvCxnSpPr>
            <a:cxnSpLocks/>
          </p:cNvCxnSpPr>
          <p:nvPr/>
        </p:nvCxnSpPr>
        <p:spPr>
          <a:xfrm>
            <a:off x="8962493" y="5482221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56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I'm an R user: Quarto or R Markdown?">
            <a:extLst>
              <a:ext uri="{FF2B5EF4-FFF2-40B4-BE49-F238E27FC236}">
                <a16:creationId xmlns:a16="http://schemas.microsoft.com/office/drawing/2014/main" id="{7B9B7477-4E56-05FA-9E27-A8E7AED2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6" y="966485"/>
            <a:ext cx="2088748" cy="13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Making your research reproducible | Tools for Reproducible Research">
            <a:extLst>
              <a:ext uri="{FF2B5EF4-FFF2-40B4-BE49-F238E27FC236}">
                <a16:creationId xmlns:a16="http://schemas.microsoft.com/office/drawing/2014/main" id="{4FE92530-90A1-07B5-0FB7-043A84E9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0"/>
            <a:ext cx="522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30744-351A-524C-225A-A5AF571E7757}"/>
              </a:ext>
            </a:extLst>
          </p:cNvPr>
          <p:cNvSpPr txBox="1"/>
          <p:nvPr/>
        </p:nvSpPr>
        <p:spPr>
          <a:xfrm>
            <a:off x="1563924" y="3057086"/>
            <a:ext cx="4180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Reporting</a:t>
            </a:r>
          </a:p>
          <a:p>
            <a:r>
              <a:rPr lang="en-FR" sz="2400" dirty="0">
                <a:solidFill>
                  <a:schemeClr val="bg1"/>
                </a:solidFill>
              </a:rPr>
              <a:t>Reproductibility</a:t>
            </a:r>
          </a:p>
          <a:p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RENDER HTML !</a:t>
            </a:r>
          </a:p>
          <a:p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Export a </a:t>
            </a:r>
            <a:r>
              <a:rPr lang="en-FR" sz="2400" b="1" u="sng" dirty="0">
                <a:solidFill>
                  <a:schemeClr val="bg1"/>
                </a:solidFill>
              </a:rPr>
              <a:t>static</a:t>
            </a:r>
            <a:r>
              <a:rPr lang="en-FR" sz="2400" dirty="0">
                <a:solidFill>
                  <a:schemeClr val="bg1"/>
                </a:solidFill>
              </a:rPr>
              <a:t>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02BB3-949C-72E9-5003-33F7524DDC8A}"/>
              </a:ext>
            </a:extLst>
          </p:cNvPr>
          <p:cNvSpPr txBox="1"/>
          <p:nvPr/>
        </p:nvSpPr>
        <p:spPr>
          <a:xfrm>
            <a:off x="1103676" y="3150051"/>
            <a:ext cx="460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✅</a:t>
            </a:r>
          </a:p>
          <a:p>
            <a:r>
              <a:rPr lang="en-FR" sz="2400" dirty="0">
                <a:solidFill>
                  <a:schemeClr val="bg1"/>
                </a:solidFill>
              </a:rPr>
              <a:t>✅</a:t>
            </a:r>
          </a:p>
          <a:p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✅</a:t>
            </a:r>
          </a:p>
          <a:p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✅</a:t>
            </a:r>
          </a:p>
          <a:p>
            <a:endParaRPr lang="en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05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0" y="73570"/>
            <a:ext cx="4673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 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876481" y="100570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831773" y="1869638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.rmd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>
            <a:off x="1197387" y="1536700"/>
            <a:ext cx="0" cy="302883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7148-9B20-659A-E0A6-C0BF72BAD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14" y="-11792"/>
            <a:ext cx="6803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38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0" y="73570"/>
            <a:ext cx="4673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 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876481" y="100570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831773" y="1869638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.rmd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627F-D934-F7E8-5AEA-D950B0B009A1}"/>
              </a:ext>
            </a:extLst>
          </p:cNvPr>
          <p:cNvSpPr txBox="1"/>
          <p:nvPr/>
        </p:nvSpPr>
        <p:spPr>
          <a:xfrm>
            <a:off x="188943" y="3533737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interactive charts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A17E-6909-F063-5029-65BC8E89B208}"/>
              </a:ext>
            </a:extLst>
          </p:cNvPr>
          <p:cNvSpPr txBox="1"/>
          <p:nvPr/>
        </p:nvSpPr>
        <p:spPr>
          <a:xfrm>
            <a:off x="387855" y="2275896"/>
            <a:ext cx="245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pretty template</a:t>
            </a:r>
            <a:endParaRPr lang="en-FR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>
            <a:off x="1197387" y="1536700"/>
            <a:ext cx="0" cy="302883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35C1BE-0D15-CDF8-5383-AC3B0E88D09B}"/>
              </a:ext>
            </a:extLst>
          </p:cNvPr>
          <p:cNvCxnSpPr>
            <a:cxnSpLocks/>
          </p:cNvCxnSpPr>
          <p:nvPr/>
        </p:nvCxnSpPr>
        <p:spPr>
          <a:xfrm>
            <a:off x="1216276" y="2917659"/>
            <a:ext cx="0" cy="42795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DDE95CD-E07A-5259-9310-AAAF82A0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23" y="0"/>
            <a:ext cx="7685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62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5F768E-6296-D184-6CCF-0D55CBC6DAC2}"/>
              </a:ext>
            </a:extLst>
          </p:cNvPr>
          <p:cNvSpPr/>
          <p:nvPr/>
        </p:nvSpPr>
        <p:spPr>
          <a:xfrm>
            <a:off x="4572000" y="0"/>
            <a:ext cx="762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1" y="73570"/>
            <a:ext cx="421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876481" y="100570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831773" y="1869638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.rmd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627F-D934-F7E8-5AEA-D950B0B009A1}"/>
              </a:ext>
            </a:extLst>
          </p:cNvPr>
          <p:cNvSpPr txBox="1"/>
          <p:nvPr/>
        </p:nvSpPr>
        <p:spPr>
          <a:xfrm>
            <a:off x="188943" y="3533737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interactive charts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A17E-6909-F063-5029-65BC8E89B208}"/>
              </a:ext>
            </a:extLst>
          </p:cNvPr>
          <p:cNvSpPr txBox="1"/>
          <p:nvPr/>
        </p:nvSpPr>
        <p:spPr>
          <a:xfrm>
            <a:off x="387855" y="2275896"/>
            <a:ext cx="245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pretty template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21964-A9E8-71A1-C5DA-0279C54EC43B}"/>
              </a:ext>
            </a:extLst>
          </p:cNvPr>
          <p:cNvSpPr txBox="1"/>
          <p:nvPr/>
        </p:nvSpPr>
        <p:spPr>
          <a:xfrm>
            <a:off x="288399" y="4864356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 to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endParaRPr lang="en-FR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>
            <a:off x="1197387" y="1536700"/>
            <a:ext cx="0" cy="302883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35C1BE-0D15-CDF8-5383-AC3B0E88D09B}"/>
              </a:ext>
            </a:extLst>
          </p:cNvPr>
          <p:cNvCxnSpPr>
            <a:cxnSpLocks/>
          </p:cNvCxnSpPr>
          <p:nvPr/>
        </p:nvCxnSpPr>
        <p:spPr>
          <a:xfrm>
            <a:off x="1216276" y="2917659"/>
            <a:ext cx="0" cy="42795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76F0F1-13A5-46CE-521A-0DA3D1140A92}"/>
              </a:ext>
            </a:extLst>
          </p:cNvPr>
          <p:cNvCxnSpPr>
            <a:cxnSpLocks/>
          </p:cNvCxnSpPr>
          <p:nvPr/>
        </p:nvCxnSpPr>
        <p:spPr>
          <a:xfrm>
            <a:off x="1259081" y="4173498"/>
            <a:ext cx="0" cy="62710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34E58C4-6D4C-DB7B-928A-E638D0B9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983"/>
            <a:ext cx="7619999" cy="651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6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5F768E-6296-D184-6CCF-0D55CBC6DAC2}"/>
              </a:ext>
            </a:extLst>
          </p:cNvPr>
          <p:cNvSpPr/>
          <p:nvPr/>
        </p:nvSpPr>
        <p:spPr>
          <a:xfrm>
            <a:off x="4572000" y="0"/>
            <a:ext cx="762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1" y="73570"/>
            <a:ext cx="421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876481" y="100570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831773" y="1869638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.rmd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627F-D934-F7E8-5AEA-D950B0B009A1}"/>
              </a:ext>
            </a:extLst>
          </p:cNvPr>
          <p:cNvSpPr txBox="1"/>
          <p:nvPr/>
        </p:nvSpPr>
        <p:spPr>
          <a:xfrm>
            <a:off x="188943" y="3533737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interactive charts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A17E-6909-F063-5029-65BC8E89B208}"/>
              </a:ext>
            </a:extLst>
          </p:cNvPr>
          <p:cNvSpPr txBox="1"/>
          <p:nvPr/>
        </p:nvSpPr>
        <p:spPr>
          <a:xfrm>
            <a:off x="387855" y="2275896"/>
            <a:ext cx="245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pretty template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21964-A9E8-71A1-C5DA-0279C54EC43B}"/>
              </a:ext>
            </a:extLst>
          </p:cNvPr>
          <p:cNvSpPr txBox="1"/>
          <p:nvPr/>
        </p:nvSpPr>
        <p:spPr>
          <a:xfrm>
            <a:off x="288399" y="4864356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 to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A07B5-AA55-BE92-A69A-6A33FB0BB2BA}"/>
              </a:ext>
            </a:extLst>
          </p:cNvPr>
          <p:cNvSpPr txBox="1"/>
          <p:nvPr/>
        </p:nvSpPr>
        <p:spPr>
          <a:xfrm>
            <a:off x="407341" y="5966514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Serve online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B485D-E183-D789-71A7-D88FFAC81427}"/>
              </a:ext>
            </a:extLst>
          </p:cNvPr>
          <p:cNvSpPr txBox="1"/>
          <p:nvPr/>
        </p:nvSpPr>
        <p:spPr>
          <a:xfrm>
            <a:off x="574558" y="6338988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Share URL</a:t>
            </a:r>
            <a:endParaRPr lang="en-FR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>
            <a:off x="1197387" y="1536700"/>
            <a:ext cx="0" cy="302883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35C1BE-0D15-CDF8-5383-AC3B0E88D09B}"/>
              </a:ext>
            </a:extLst>
          </p:cNvPr>
          <p:cNvCxnSpPr>
            <a:cxnSpLocks/>
          </p:cNvCxnSpPr>
          <p:nvPr/>
        </p:nvCxnSpPr>
        <p:spPr>
          <a:xfrm>
            <a:off x="1216276" y="2917659"/>
            <a:ext cx="0" cy="42795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76F0F1-13A5-46CE-521A-0DA3D1140A92}"/>
              </a:ext>
            </a:extLst>
          </p:cNvPr>
          <p:cNvCxnSpPr>
            <a:cxnSpLocks/>
          </p:cNvCxnSpPr>
          <p:nvPr/>
        </p:nvCxnSpPr>
        <p:spPr>
          <a:xfrm>
            <a:off x="1259081" y="4173498"/>
            <a:ext cx="0" cy="62710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647D5B-E63A-9EB9-0A4D-798A392C41A2}"/>
              </a:ext>
            </a:extLst>
          </p:cNvPr>
          <p:cNvCxnSpPr>
            <a:cxnSpLocks/>
          </p:cNvCxnSpPr>
          <p:nvPr/>
        </p:nvCxnSpPr>
        <p:spPr>
          <a:xfrm>
            <a:off x="1281798" y="5532574"/>
            <a:ext cx="0" cy="396754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34E58C4-6D4C-DB7B-928A-E638D0B9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983"/>
            <a:ext cx="7619999" cy="6517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2F5C8-C33F-F45A-7AF2-37F3056F0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956" y="776170"/>
            <a:ext cx="9334348" cy="475640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7C092F-AA46-CCFF-2343-9460256B474D}"/>
              </a:ext>
            </a:extLst>
          </p:cNvPr>
          <p:cNvCxnSpPr/>
          <p:nvPr/>
        </p:nvCxnSpPr>
        <p:spPr>
          <a:xfrm>
            <a:off x="8940800" y="1005705"/>
            <a:ext cx="0" cy="68339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67DA0F-AECA-1FB8-B451-7AB54A51E168}"/>
              </a:ext>
            </a:extLst>
          </p:cNvPr>
          <p:cNvCxnSpPr/>
          <p:nvPr/>
        </p:nvCxnSpPr>
        <p:spPr>
          <a:xfrm>
            <a:off x="3860800" y="4642626"/>
            <a:ext cx="0" cy="68339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0BA34F-0BDB-8C1F-B299-00DE249E69E9}"/>
              </a:ext>
            </a:extLst>
          </p:cNvPr>
          <p:cNvCxnSpPr>
            <a:cxnSpLocks/>
          </p:cNvCxnSpPr>
          <p:nvPr/>
        </p:nvCxnSpPr>
        <p:spPr>
          <a:xfrm flipH="1">
            <a:off x="6311900" y="2839161"/>
            <a:ext cx="28194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11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-3738970" y="-1715997"/>
            <a:ext cx="2778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SHINY</a:t>
            </a:r>
          </a:p>
          <a:p>
            <a:endParaRPr lang="en-FR" dirty="0"/>
          </a:p>
          <a:p>
            <a:r>
              <a:rPr lang="en-FR" dirty="0"/>
              <a:t>PRO</a:t>
            </a:r>
          </a:p>
          <a:p>
            <a:pPr marL="285750" indent="-285750">
              <a:buFontTx/>
              <a:buChar char="-"/>
            </a:pPr>
            <a:r>
              <a:rPr lang="en-FR" dirty="0"/>
              <a:t>Quick prototyping</a:t>
            </a:r>
          </a:p>
          <a:p>
            <a:pPr marL="285750" indent="-285750">
              <a:buFontTx/>
              <a:buChar char="-"/>
            </a:pPr>
            <a:r>
              <a:rPr lang="en-FR" dirty="0"/>
              <a:t>Statistical power of R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CON</a:t>
            </a:r>
          </a:p>
          <a:p>
            <a:pPr marL="285750" indent="-285750">
              <a:buFontTx/>
              <a:buChar char="-"/>
            </a:pPr>
            <a:r>
              <a:rPr lang="en-GB" dirty="0"/>
              <a:t>D</a:t>
            </a:r>
            <a:r>
              <a:rPr lang="en-FR" dirty="0"/>
              <a:t>o you need a server?</a:t>
            </a:r>
          </a:p>
          <a:p>
            <a:pPr marL="285750" indent="-285750">
              <a:buFontTx/>
              <a:buChar char="-"/>
            </a:pPr>
            <a:r>
              <a:rPr lang="en-FR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FR" dirty="0"/>
              <a:t>Benefit the frontend dev ecosystem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96F55-23F7-F8D8-DA77-A111B83B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21" y="0"/>
            <a:ext cx="5480779" cy="6858000"/>
          </a:xfrm>
          <a:prstGeom prst="rect">
            <a:avLst/>
          </a:prstGeom>
        </p:spPr>
      </p:pic>
      <p:pic>
        <p:nvPicPr>
          <p:cNvPr id="22538" name="Picture 10" descr="Shiny - RStudio">
            <a:extLst>
              <a:ext uri="{FF2B5EF4-FFF2-40B4-BE49-F238E27FC236}">
                <a16:creationId xmlns:a16="http://schemas.microsoft.com/office/drawing/2014/main" id="{CE466B42-BA1C-864C-2F5E-C29D8467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6" y="680897"/>
            <a:ext cx="2095075" cy="11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807E9-CFE6-70E7-A66F-07888FC99760}"/>
              </a:ext>
            </a:extLst>
          </p:cNvPr>
          <p:cNvSpPr txBox="1"/>
          <p:nvPr/>
        </p:nvSpPr>
        <p:spPr>
          <a:xfrm>
            <a:off x="985920" y="2413337"/>
            <a:ext cx="58466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Export a </a:t>
            </a:r>
            <a:r>
              <a:rPr lang="en-FR" sz="3200" b="1" u="sng" dirty="0">
                <a:solidFill>
                  <a:schemeClr val="bg1"/>
                </a:solidFill>
              </a:rPr>
              <a:t>dynamic</a:t>
            </a:r>
            <a:r>
              <a:rPr lang="en-FR" sz="3200" dirty="0">
                <a:solidFill>
                  <a:schemeClr val="bg1"/>
                </a:solidFill>
              </a:rPr>
              <a:t> website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r>
              <a:rPr lang="en-FR" sz="3200" dirty="0">
                <a:solidFill>
                  <a:schemeClr val="bg1"/>
                </a:solidFill>
              </a:rPr>
              <a:t>Quick prototyping of web app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r>
              <a:rPr lang="en-FR" sz="3200" dirty="0">
                <a:solidFill>
                  <a:schemeClr val="bg1"/>
                </a:solidFill>
              </a:rPr>
              <a:t>Statistical power of R on the web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endParaRPr lang="en-FR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EAA0B-72DD-7AD7-736F-3D1AB1C6033B}"/>
              </a:ext>
            </a:extLst>
          </p:cNvPr>
          <p:cNvSpPr txBox="1"/>
          <p:nvPr/>
        </p:nvSpPr>
        <p:spPr>
          <a:xfrm>
            <a:off x="392896" y="2520955"/>
            <a:ext cx="749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✅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r>
              <a:rPr lang="en-FR" sz="3200" dirty="0">
                <a:solidFill>
                  <a:schemeClr val="bg1"/>
                </a:solidFill>
              </a:rPr>
              <a:t>✅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r>
              <a:rPr lang="en-FR" sz="3200" dirty="0">
                <a:solidFill>
                  <a:schemeClr val="bg1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021499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905C8-9156-10C0-E900-E1A40C8E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36" y="0"/>
            <a:ext cx="67271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2DF76-9C15-CB55-932D-0CC8E90F648C}"/>
              </a:ext>
            </a:extLst>
          </p:cNvPr>
          <p:cNvSpPr txBox="1"/>
          <p:nvPr/>
        </p:nvSpPr>
        <p:spPr>
          <a:xfrm>
            <a:off x="842024" y="321789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Shiny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97BEB-7227-0CFF-D512-2DC802E84D90}"/>
              </a:ext>
            </a:extLst>
          </p:cNvPr>
          <p:cNvSpPr txBox="1"/>
          <p:nvPr/>
        </p:nvSpPr>
        <p:spPr>
          <a:xfrm>
            <a:off x="1414271" y="33285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19309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62D76-9E84-5876-3930-CFA452692630}"/>
              </a:ext>
            </a:extLst>
          </p:cNvPr>
          <p:cNvSpPr txBox="1"/>
          <p:nvPr/>
        </p:nvSpPr>
        <p:spPr>
          <a:xfrm>
            <a:off x="8523609" y="17856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Gatsby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9A75E-80E8-8380-C5B9-34C2DF516544}"/>
              </a:ext>
            </a:extLst>
          </p:cNvPr>
          <p:cNvSpPr txBox="1"/>
          <p:nvPr/>
        </p:nvSpPr>
        <p:spPr>
          <a:xfrm>
            <a:off x="8505883" y="156073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Tidyverse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FC590-555D-7A16-EE13-9E820ABDA8C7}"/>
              </a:ext>
            </a:extLst>
          </p:cNvPr>
          <p:cNvSpPr txBox="1"/>
          <p:nvPr/>
        </p:nvSpPr>
        <p:spPr>
          <a:xfrm>
            <a:off x="8523609" y="86964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ggplot2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30675-17AE-D7D2-C6D2-6C49FC8D6086}"/>
              </a:ext>
            </a:extLst>
          </p:cNvPr>
          <p:cNvSpPr txBox="1"/>
          <p:nvPr/>
        </p:nvSpPr>
        <p:spPr>
          <a:xfrm>
            <a:off x="8523609" y="392434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VS code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A7336-1B1A-21B3-EC57-B9DCE1D74A8B}"/>
              </a:ext>
            </a:extLst>
          </p:cNvPr>
          <p:cNvSpPr txBox="1"/>
          <p:nvPr/>
        </p:nvSpPr>
        <p:spPr>
          <a:xfrm>
            <a:off x="8505883" y="460501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Github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1D9DF-D2C1-DAC1-CC86-D9192C2648F7}"/>
              </a:ext>
            </a:extLst>
          </p:cNvPr>
          <p:cNvSpPr txBox="1"/>
          <p:nvPr/>
        </p:nvSpPr>
        <p:spPr>
          <a:xfrm>
            <a:off x="8523609" y="528568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Bokeh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01239-22FB-EEE1-9E4D-4A19D970DEE9}"/>
              </a:ext>
            </a:extLst>
          </p:cNvPr>
          <p:cNvSpPr txBox="1"/>
          <p:nvPr/>
        </p:nvSpPr>
        <p:spPr>
          <a:xfrm>
            <a:off x="8523609" y="224708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 Studio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5636-FE37-60F1-6E09-21BAD7617D6E}"/>
              </a:ext>
            </a:extLst>
          </p:cNvPr>
          <p:cNvSpPr txBox="1"/>
          <p:nvPr/>
        </p:nvSpPr>
        <p:spPr>
          <a:xfrm>
            <a:off x="8523609" y="5966357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Seaborn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2A3D2-3905-0916-C9BE-822296D5CDB8}"/>
              </a:ext>
            </a:extLst>
          </p:cNvPr>
          <p:cNvSpPr txBox="1"/>
          <p:nvPr/>
        </p:nvSpPr>
        <p:spPr>
          <a:xfrm>
            <a:off x="1332861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Vega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5FA1A-704A-C20E-FEA4-A2972464FF3A}"/>
              </a:ext>
            </a:extLst>
          </p:cNvPr>
          <p:cNvSpPr txBox="1"/>
          <p:nvPr/>
        </p:nvSpPr>
        <p:spPr>
          <a:xfrm>
            <a:off x="1315135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Leaflet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8386C2-3F75-E83F-A651-260B599C2CF2}"/>
              </a:ext>
            </a:extLst>
          </p:cNvPr>
          <p:cNvSpPr txBox="1"/>
          <p:nvPr/>
        </p:nvSpPr>
        <p:spPr>
          <a:xfrm>
            <a:off x="1332861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Tailwind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F0DE8-4153-C849-7C12-EA8F01A1E867}"/>
              </a:ext>
            </a:extLst>
          </p:cNvPr>
          <p:cNvSpPr txBox="1"/>
          <p:nvPr/>
        </p:nvSpPr>
        <p:spPr>
          <a:xfrm>
            <a:off x="1332861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Next.js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5ACED-58B7-9DEF-3949-2C1DE0145A7E}"/>
              </a:ext>
            </a:extLst>
          </p:cNvPr>
          <p:cNvSpPr txBox="1"/>
          <p:nvPr/>
        </p:nvSpPr>
        <p:spPr>
          <a:xfrm>
            <a:off x="1315135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Illustrator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3A846-DD12-69CE-998A-F6EA4908AE10}"/>
              </a:ext>
            </a:extLst>
          </p:cNvPr>
          <p:cNvSpPr txBox="1"/>
          <p:nvPr/>
        </p:nvSpPr>
        <p:spPr>
          <a:xfrm>
            <a:off x="1332861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SVG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CFEDE2-1FC7-42AE-1127-B56B9B5279A7}"/>
              </a:ext>
            </a:extLst>
          </p:cNvPr>
          <p:cNvSpPr txBox="1"/>
          <p:nvPr/>
        </p:nvSpPr>
        <p:spPr>
          <a:xfrm>
            <a:off x="1332861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Plotly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94032-F051-D023-5ECE-674FFF9BEA83}"/>
              </a:ext>
            </a:extLst>
          </p:cNvPr>
          <p:cNvSpPr txBox="1"/>
          <p:nvPr/>
        </p:nvSpPr>
        <p:spPr>
          <a:xfrm>
            <a:off x="1332861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React-spring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8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C2DF76-9C15-CB55-932D-0CC8E90F648C}"/>
              </a:ext>
            </a:extLst>
          </p:cNvPr>
          <p:cNvSpPr txBox="1"/>
          <p:nvPr/>
        </p:nvSpPr>
        <p:spPr>
          <a:xfrm>
            <a:off x="3470924" y="2705725"/>
            <a:ext cx="7895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Limits ? </a:t>
            </a:r>
          </a:p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175127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2DB67-F21E-215C-2785-D7CEA46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9"/>
            <a:ext cx="11542243" cy="61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26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2DB67-F21E-215C-2785-D7CEA46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9"/>
            <a:ext cx="11542243" cy="6180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87C10-1EDA-DE63-04B8-48E7049F8101}"/>
              </a:ext>
            </a:extLst>
          </p:cNvPr>
          <p:cNvSpPr txBox="1"/>
          <p:nvPr/>
        </p:nvSpPr>
        <p:spPr>
          <a:xfrm>
            <a:off x="649757" y="6334245"/>
            <a:ext cx="1759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Auth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A46C0-6EE4-DDCA-DEA8-1C383AD78172}"/>
              </a:ext>
            </a:extLst>
          </p:cNvPr>
          <p:cNvSpPr txBox="1"/>
          <p:nvPr/>
        </p:nvSpPr>
        <p:spPr>
          <a:xfrm>
            <a:off x="3846299" y="3428999"/>
            <a:ext cx="175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Synced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FBE9-FA66-7082-FC9D-F1F793EABC1F}"/>
              </a:ext>
            </a:extLst>
          </p:cNvPr>
          <p:cNvSpPr txBox="1"/>
          <p:nvPr/>
        </p:nvSpPr>
        <p:spPr>
          <a:xfrm>
            <a:off x="6348360" y="3291028"/>
            <a:ext cx="175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Progressive</a:t>
            </a:r>
            <a:br>
              <a:rPr lang="en-FR" sz="2400" dirty="0">
                <a:solidFill>
                  <a:srgbClr val="FF0000"/>
                </a:solidFill>
              </a:rPr>
            </a:br>
            <a:r>
              <a:rPr lang="en-FR" sz="2400" dirty="0">
                <a:solidFill>
                  <a:srgbClr val="FF0000"/>
                </a:solidFill>
              </a:rPr>
              <a:t>loading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0BC88-7D1B-9C3A-7B1D-497E5ECB2757}"/>
              </a:ext>
            </a:extLst>
          </p:cNvPr>
          <p:cNvSpPr txBox="1"/>
          <p:nvPr/>
        </p:nvSpPr>
        <p:spPr>
          <a:xfrm>
            <a:off x="5771121" y="1018455"/>
            <a:ext cx="295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Query parser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EB82A-221D-C6E2-FE73-46C79977D583}"/>
              </a:ext>
            </a:extLst>
          </p:cNvPr>
          <p:cNvSpPr txBox="1"/>
          <p:nvPr/>
        </p:nvSpPr>
        <p:spPr>
          <a:xfrm>
            <a:off x="3434962" y="628457"/>
            <a:ext cx="591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Design System with reusable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79594-DBB3-4C82-C9A5-F018AF373CA7}"/>
              </a:ext>
            </a:extLst>
          </p:cNvPr>
          <p:cNvSpPr txBox="1"/>
          <p:nvPr/>
        </p:nvSpPr>
        <p:spPr>
          <a:xfrm>
            <a:off x="9595911" y="5092587"/>
            <a:ext cx="175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</a:t>
            </a:r>
            <a:r>
              <a:rPr lang="en-FR" sz="2400" dirty="0">
                <a:solidFill>
                  <a:srgbClr val="FF0000"/>
                </a:solidFill>
              </a:rPr>
              <a:t>ontext Menu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4673-75AF-A36D-43EA-7EC202635AA9}"/>
              </a:ext>
            </a:extLst>
          </p:cNvPr>
          <p:cNvSpPr txBox="1"/>
          <p:nvPr/>
        </p:nvSpPr>
        <p:spPr>
          <a:xfrm>
            <a:off x="3238411" y="6288607"/>
            <a:ext cx="297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Table with windowing</a:t>
            </a:r>
            <a:endParaRPr lang="en-FR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B21CA-F9B7-E9DF-03C8-A214E97A7421}"/>
              </a:ext>
            </a:extLst>
          </p:cNvPr>
          <p:cNvSpPr txBox="1"/>
          <p:nvPr/>
        </p:nvSpPr>
        <p:spPr>
          <a:xfrm>
            <a:off x="41869" y="1387787"/>
            <a:ext cx="297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ighlight>
                  <a:srgbClr val="000000"/>
                </a:highlight>
              </a:rPr>
              <a:t>100x of pages with</a:t>
            </a:r>
            <a:br>
              <a:rPr lang="en-US" sz="2400" dirty="0">
                <a:solidFill>
                  <a:srgbClr val="FF0000"/>
                </a:solidFill>
                <a:highlight>
                  <a:srgbClr val="000000"/>
                </a:highlight>
              </a:rPr>
            </a:br>
            <a:r>
              <a:rPr lang="en-US" sz="2400" dirty="0">
                <a:solidFill>
                  <a:srgbClr val="FF0000"/>
                </a:solidFill>
                <a:highlight>
                  <a:srgbClr val="000000"/>
                </a:highlight>
              </a:rPr>
              <a:t>lazy loading</a:t>
            </a:r>
            <a:endParaRPr lang="en-FR" sz="24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A2B36-AA70-D02D-B52D-3A95145F9734}"/>
              </a:ext>
            </a:extLst>
          </p:cNvPr>
          <p:cNvSpPr txBox="1"/>
          <p:nvPr/>
        </p:nvSpPr>
        <p:spPr>
          <a:xfrm>
            <a:off x="6528123" y="1848292"/>
            <a:ext cx="219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State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CF31E-22B1-7970-5C54-1FFDB29473A7}"/>
              </a:ext>
            </a:extLst>
          </p:cNvPr>
          <p:cNvSpPr txBox="1"/>
          <p:nvPr/>
        </p:nvSpPr>
        <p:spPr>
          <a:xfrm>
            <a:off x="170902" y="0"/>
            <a:ext cx="11855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Privacy | Cache | Units | Access right |  Scalability | Performance | Loading state | Error notifs  </a:t>
            </a:r>
          </a:p>
        </p:txBody>
      </p:sp>
    </p:spTree>
    <p:extLst>
      <p:ext uri="{BB962C8B-B14F-4D97-AF65-F5344CB8AC3E}">
        <p14:creationId xmlns:p14="http://schemas.microsoft.com/office/powerpoint/2010/main" val="3369567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C2DF76-9C15-CB55-932D-0CC8E90F648C}"/>
              </a:ext>
            </a:extLst>
          </p:cNvPr>
          <p:cNvSpPr txBox="1"/>
          <p:nvPr/>
        </p:nvSpPr>
        <p:spPr>
          <a:xfrm>
            <a:off x="2148212" y="2705725"/>
            <a:ext cx="7895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Limits ? </a:t>
            </a:r>
          </a:p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you need a server ?</a:t>
            </a:r>
          </a:p>
        </p:txBody>
      </p:sp>
    </p:spTree>
    <p:extLst>
      <p:ext uri="{BB962C8B-B14F-4D97-AF65-F5344CB8AC3E}">
        <p14:creationId xmlns:p14="http://schemas.microsoft.com/office/powerpoint/2010/main" val="1176551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&#10;&#10;Description automatically generated with low confidence">
            <a:extLst>
              <a:ext uri="{FF2B5EF4-FFF2-40B4-BE49-F238E27FC236}">
                <a16:creationId xmlns:a16="http://schemas.microsoft.com/office/drawing/2014/main" id="{9E83501B-8004-1DE1-9E39-231C6F42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91" y="275190"/>
            <a:ext cx="8934690" cy="2773040"/>
          </a:xfrm>
        </p:spPr>
      </p:pic>
      <p:pic>
        <p:nvPicPr>
          <p:cNvPr id="25604" name="Picture 4" descr="R) Shiny Days">
            <a:extLst>
              <a:ext uri="{FF2B5EF4-FFF2-40B4-BE49-F238E27FC236}">
                <a16:creationId xmlns:a16="http://schemas.microsoft.com/office/drawing/2014/main" id="{88E81C7E-BA76-EF35-1E63-0A7BF280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060" y="47225"/>
            <a:ext cx="1143242" cy="6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1DF72-9872-DDF6-8625-07F8DD3C1DAA}"/>
              </a:ext>
            </a:extLst>
          </p:cNvPr>
          <p:cNvSpPr txBox="1"/>
          <p:nvPr/>
        </p:nvSpPr>
        <p:spPr>
          <a:xfrm>
            <a:off x="593696" y="1281954"/>
            <a:ext cx="9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4CC63-2DA7-DC45-CA09-A9BAA3DC3B66}"/>
              </a:ext>
            </a:extLst>
          </p:cNvPr>
          <p:cNvSpPr txBox="1"/>
          <p:nvPr/>
        </p:nvSpPr>
        <p:spPr>
          <a:xfrm>
            <a:off x="451974" y="2532586"/>
            <a:ext cx="120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browser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64FBF8-E619-F897-72F4-3A0AF09A7805}"/>
              </a:ext>
            </a:extLst>
          </p:cNvPr>
          <p:cNvCxnSpPr/>
          <p:nvPr/>
        </p:nvCxnSpPr>
        <p:spPr>
          <a:xfrm>
            <a:off x="1714500" y="17234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51A6C0-C127-9382-D981-DDED209DCC22}"/>
              </a:ext>
            </a:extLst>
          </p:cNvPr>
          <p:cNvCxnSpPr>
            <a:cxnSpLocks/>
          </p:cNvCxnSpPr>
          <p:nvPr/>
        </p:nvCxnSpPr>
        <p:spPr>
          <a:xfrm flipV="1">
            <a:off x="271040" y="17309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AE56F-701F-6554-F637-CEB4E8583FE4}"/>
              </a:ext>
            </a:extLst>
          </p:cNvPr>
          <p:cNvCxnSpPr/>
          <p:nvPr/>
        </p:nvCxnSpPr>
        <p:spPr>
          <a:xfrm>
            <a:off x="1866900" y="17361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EB7B56-2263-5229-243C-BC3FD1962D09}"/>
              </a:ext>
            </a:extLst>
          </p:cNvPr>
          <p:cNvCxnSpPr/>
          <p:nvPr/>
        </p:nvCxnSpPr>
        <p:spPr>
          <a:xfrm>
            <a:off x="2006600" y="17361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5949F-64EA-20D5-9959-E5848156205D}"/>
              </a:ext>
            </a:extLst>
          </p:cNvPr>
          <p:cNvCxnSpPr>
            <a:cxnSpLocks/>
          </p:cNvCxnSpPr>
          <p:nvPr/>
        </p:nvCxnSpPr>
        <p:spPr>
          <a:xfrm flipV="1">
            <a:off x="451974" y="17436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2F4C4F-5043-CE1D-7C3E-7B36F872F988}"/>
              </a:ext>
            </a:extLst>
          </p:cNvPr>
          <p:cNvCxnSpPr>
            <a:cxnSpLocks/>
          </p:cNvCxnSpPr>
          <p:nvPr/>
        </p:nvCxnSpPr>
        <p:spPr>
          <a:xfrm flipV="1">
            <a:off x="131340" y="17563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21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6291F6-BFC6-4F97-E0F5-AE9A0C54214B}"/>
              </a:ext>
            </a:extLst>
          </p:cNvPr>
          <p:cNvSpPr/>
          <p:nvPr/>
        </p:nvSpPr>
        <p:spPr>
          <a:xfrm>
            <a:off x="0" y="3189015"/>
            <a:ext cx="12192000" cy="3668985"/>
          </a:xfrm>
          <a:prstGeom prst="rect">
            <a:avLst/>
          </a:prstGeom>
          <a:solidFill>
            <a:srgbClr val="F5F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Content Placeholder 4" descr="A graph with a line&#10;&#10;Description automatically generated with low confidence">
            <a:extLst>
              <a:ext uri="{FF2B5EF4-FFF2-40B4-BE49-F238E27FC236}">
                <a16:creationId xmlns:a16="http://schemas.microsoft.com/office/drawing/2014/main" id="{9E83501B-8004-1DE1-9E39-231C6F42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91" y="275190"/>
            <a:ext cx="8934690" cy="2773040"/>
          </a:xfrm>
        </p:spPr>
      </p:pic>
      <p:pic>
        <p:nvPicPr>
          <p:cNvPr id="8" name="Picture 7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3B1A9EFE-88E5-3374-FF61-6767B84D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47" y="3336402"/>
            <a:ext cx="5150735" cy="3233426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F35D348A-8DFF-9B0B-7049-E0E16DC7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0" y="3336402"/>
            <a:ext cx="581789" cy="5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R) Shiny Days">
            <a:extLst>
              <a:ext uri="{FF2B5EF4-FFF2-40B4-BE49-F238E27FC236}">
                <a16:creationId xmlns:a16="http://schemas.microsoft.com/office/drawing/2014/main" id="{88E81C7E-BA76-EF35-1E63-0A7BF280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060" y="47225"/>
            <a:ext cx="1143242" cy="6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1DF72-9872-DDF6-8625-07F8DD3C1DAA}"/>
              </a:ext>
            </a:extLst>
          </p:cNvPr>
          <p:cNvSpPr txBox="1"/>
          <p:nvPr/>
        </p:nvSpPr>
        <p:spPr>
          <a:xfrm>
            <a:off x="593696" y="1281954"/>
            <a:ext cx="9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4CC63-2DA7-DC45-CA09-A9BAA3DC3B66}"/>
              </a:ext>
            </a:extLst>
          </p:cNvPr>
          <p:cNvSpPr txBox="1"/>
          <p:nvPr/>
        </p:nvSpPr>
        <p:spPr>
          <a:xfrm>
            <a:off x="451974" y="2532586"/>
            <a:ext cx="120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browser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64FBF8-E619-F897-72F4-3A0AF09A7805}"/>
              </a:ext>
            </a:extLst>
          </p:cNvPr>
          <p:cNvCxnSpPr/>
          <p:nvPr/>
        </p:nvCxnSpPr>
        <p:spPr>
          <a:xfrm>
            <a:off x="1714500" y="17234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51A6C0-C127-9382-D981-DDED209DCC22}"/>
              </a:ext>
            </a:extLst>
          </p:cNvPr>
          <p:cNvCxnSpPr>
            <a:cxnSpLocks/>
          </p:cNvCxnSpPr>
          <p:nvPr/>
        </p:nvCxnSpPr>
        <p:spPr>
          <a:xfrm flipV="1">
            <a:off x="271040" y="17309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AE56F-701F-6554-F637-CEB4E8583FE4}"/>
              </a:ext>
            </a:extLst>
          </p:cNvPr>
          <p:cNvCxnSpPr/>
          <p:nvPr/>
        </p:nvCxnSpPr>
        <p:spPr>
          <a:xfrm>
            <a:off x="1866900" y="17361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EB7B56-2263-5229-243C-BC3FD1962D09}"/>
              </a:ext>
            </a:extLst>
          </p:cNvPr>
          <p:cNvCxnSpPr/>
          <p:nvPr/>
        </p:nvCxnSpPr>
        <p:spPr>
          <a:xfrm>
            <a:off x="2006600" y="17361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5949F-64EA-20D5-9959-E5848156205D}"/>
              </a:ext>
            </a:extLst>
          </p:cNvPr>
          <p:cNvCxnSpPr>
            <a:cxnSpLocks/>
          </p:cNvCxnSpPr>
          <p:nvPr/>
        </p:nvCxnSpPr>
        <p:spPr>
          <a:xfrm flipV="1">
            <a:off x="451974" y="17436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2F4C4F-5043-CE1D-7C3E-7B36F872F988}"/>
              </a:ext>
            </a:extLst>
          </p:cNvPr>
          <p:cNvCxnSpPr>
            <a:cxnSpLocks/>
          </p:cNvCxnSpPr>
          <p:nvPr/>
        </p:nvCxnSpPr>
        <p:spPr>
          <a:xfrm flipV="1">
            <a:off x="131340" y="17563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B4F103-02E3-FEE4-6A66-DE17C2EE1526}"/>
              </a:ext>
            </a:extLst>
          </p:cNvPr>
          <p:cNvSpPr txBox="1"/>
          <p:nvPr/>
        </p:nvSpPr>
        <p:spPr>
          <a:xfrm>
            <a:off x="507719" y="4398033"/>
            <a:ext cx="9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6031B-E7FD-BEC3-C7E0-7FF8D5F85D0C}"/>
              </a:ext>
            </a:extLst>
          </p:cNvPr>
          <p:cNvSpPr txBox="1"/>
          <p:nvPr/>
        </p:nvSpPr>
        <p:spPr>
          <a:xfrm>
            <a:off x="506349" y="5503908"/>
            <a:ext cx="120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browser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C64791-3E79-6E13-BACA-C0EC4489AB81}"/>
              </a:ext>
            </a:extLst>
          </p:cNvPr>
          <p:cNvCxnSpPr/>
          <p:nvPr/>
        </p:nvCxnSpPr>
        <p:spPr>
          <a:xfrm>
            <a:off x="1474522" y="4767365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FD32EC-FFAC-E271-E944-C65FA30606C5}"/>
              </a:ext>
            </a:extLst>
          </p:cNvPr>
          <p:cNvCxnSpPr>
            <a:cxnSpLocks/>
          </p:cNvCxnSpPr>
          <p:nvPr/>
        </p:nvCxnSpPr>
        <p:spPr>
          <a:xfrm flipV="1">
            <a:off x="543762" y="4787560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800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51E45-ECB8-CDC8-236C-867682DA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43"/>
            <a:ext cx="12192001" cy="6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12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2020: The Year in Visual Stories and Graphics - The New York Times">
            <a:extLst>
              <a:ext uri="{FF2B5EF4-FFF2-40B4-BE49-F238E27FC236}">
                <a16:creationId xmlns:a16="http://schemas.microsoft.com/office/drawing/2014/main" id="{A3887ECC-23AD-9C85-6942-0C4A32ED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808985" y="3075056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1751547" y="2844223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1751547" y="3429002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</a:t>
            </a:r>
            <a:r>
              <a:rPr lang="en-FR" sz="2400" dirty="0">
                <a:solidFill>
                  <a:schemeClr val="bg1"/>
                </a:solidFill>
              </a:rPr>
              <a:t>harts are everywhere</a:t>
            </a:r>
          </a:p>
        </p:txBody>
      </p:sp>
    </p:spTree>
    <p:extLst>
      <p:ext uri="{BB962C8B-B14F-4D97-AF65-F5344CB8AC3E}">
        <p14:creationId xmlns:p14="http://schemas.microsoft.com/office/powerpoint/2010/main" val="2646428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117542" y="3255484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91058" y="2844222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834163" y="3490553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solid choice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But there are many others!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11270" name="Picture 6" descr="The Biggest 'Matrix' Question of All: Red Pill or Blue Pill? | WIRED">
            <a:extLst>
              <a:ext uri="{FF2B5EF4-FFF2-40B4-BE49-F238E27FC236}">
                <a16:creationId xmlns:a16="http://schemas.microsoft.com/office/drawing/2014/main" id="{C1F21F06-3CEB-713D-F1B3-F86071AB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95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0" y="3075058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68826" y="2844225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768826" y="3429004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AI is </a:t>
            </a:r>
            <a:r>
              <a:rPr lang="en-US" sz="2400" dirty="0" err="1">
                <a:solidFill>
                  <a:schemeClr val="bg1"/>
                </a:solidFill>
              </a:rPr>
              <a:t>gonna</a:t>
            </a:r>
            <a:r>
              <a:rPr lang="en-US" sz="2400" dirty="0">
                <a:solidFill>
                  <a:schemeClr val="bg1"/>
                </a:solidFill>
              </a:rPr>
              <a:t> make our life easier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975B1-4FBD-26BA-C13B-F0DACCDC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26" y="0"/>
            <a:ext cx="7020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6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31617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2287" y="-62784"/>
            <a:ext cx="13028260" cy="6920783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7324783" y="1323979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FR" sz="3200" dirty="0">
                <a:solidFill>
                  <a:schemeClr val="bg1">
                    <a:lumMod val="75000"/>
                  </a:schemeClr>
                </a:solidFill>
              </a:rPr>
              <a:t>ata-to-viz.com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4B26F-AB95-B06D-483E-C40EC421FAC7}"/>
              </a:ext>
            </a:extLst>
          </p:cNvPr>
          <p:cNvSpPr txBox="1"/>
          <p:nvPr/>
        </p:nvSpPr>
        <p:spPr>
          <a:xfrm>
            <a:off x="7360755" y="2304361"/>
            <a:ext cx="407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dataviz-inspiration.com</a:t>
            </a:r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4FFD8-F8BA-364A-3001-6BE8871A4846}"/>
              </a:ext>
            </a:extLst>
          </p:cNvPr>
          <p:cNvSpPr txBox="1"/>
          <p:nvPr/>
        </p:nvSpPr>
        <p:spPr>
          <a:xfrm>
            <a:off x="8710780" y="386216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E89CA-E3C9-EED0-B547-2F3162562D25}"/>
              </a:ext>
            </a:extLst>
          </p:cNvPr>
          <p:cNvSpPr txBox="1"/>
          <p:nvPr/>
        </p:nvSpPr>
        <p:spPr>
          <a:xfrm>
            <a:off x="7360755" y="3352325"/>
            <a:ext cx="45768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Python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D3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-graph-gallery.com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React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FR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A94E001-3445-57C1-5CDC-94AF706E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97" y="2880332"/>
            <a:ext cx="912114" cy="9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16946-9D26-95B6-B0A2-5A3A6367B73C}"/>
              </a:ext>
            </a:extLst>
          </p:cNvPr>
          <p:cNvSpPr txBox="1"/>
          <p:nvPr/>
        </p:nvSpPr>
        <p:spPr>
          <a:xfrm>
            <a:off x="2310139" y="2811748"/>
            <a:ext cx="2579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Yan-</a:t>
            </a:r>
            <a:r>
              <a:rPr lang="en-US" sz="3200" dirty="0" err="1">
                <a:solidFill>
                  <a:schemeClr val="bg1"/>
                </a:solidFill>
              </a:rPr>
              <a:t>Holtz.com</a:t>
            </a:r>
            <a:endParaRPr lang="en-FR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EF0B-0859-7ADD-744D-F8A5A89708DF}"/>
              </a:ext>
            </a:extLst>
          </p:cNvPr>
          <p:cNvSpPr txBox="1"/>
          <p:nvPr/>
        </p:nvSpPr>
        <p:spPr>
          <a:xfrm>
            <a:off x="2182731" y="3277394"/>
            <a:ext cx="316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200" dirty="0" err="1">
                <a:solidFill>
                  <a:schemeClr val="bg1"/>
                </a:solidFill>
              </a:rPr>
              <a:t>r_graph_gallery</a:t>
            </a:r>
            <a:endParaRPr lang="en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83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A4BD-42AF-20B8-E7DE-ACCA58BFC121}"/>
              </a:ext>
            </a:extLst>
          </p:cNvPr>
          <p:cNvSpPr txBox="1"/>
          <p:nvPr/>
        </p:nvSpPr>
        <p:spPr>
          <a:xfrm rot="20118645">
            <a:off x="3767327" y="2897296"/>
            <a:ext cx="4910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8800" dirty="0"/>
              <a:t>😱😱😱😱</a:t>
            </a:r>
          </a:p>
          <a:p>
            <a:endParaRPr lang="en-FR" sz="8800" dirty="0"/>
          </a:p>
        </p:txBody>
      </p:sp>
    </p:spTree>
    <p:extLst>
      <p:ext uri="{BB962C8B-B14F-4D97-AF65-F5344CB8AC3E}">
        <p14:creationId xmlns:p14="http://schemas.microsoft.com/office/powerpoint/2010/main" val="306796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2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47772</TotalTime>
  <Words>1180</Words>
  <Application>Microsoft Macintosh PowerPoint</Application>
  <PresentationFormat>Widescreen</PresentationFormat>
  <Paragraphs>407</Paragraphs>
  <Slides>70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Apple Color Emoji</vt:lpstr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37</cp:revision>
  <cp:lastPrinted>2022-11-17T16:55:18Z</cp:lastPrinted>
  <dcterms:created xsi:type="dcterms:W3CDTF">2022-10-26T08:43:47Z</dcterms:created>
  <dcterms:modified xsi:type="dcterms:W3CDTF">2023-06-22T07:46:17Z</dcterms:modified>
</cp:coreProperties>
</file>